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8" r:id="rId3"/>
    <p:sldId id="355" r:id="rId4"/>
    <p:sldId id="356" r:id="rId5"/>
    <p:sldId id="364" r:id="rId6"/>
    <p:sldId id="319" r:id="rId7"/>
    <p:sldId id="320" r:id="rId8"/>
    <p:sldId id="336" r:id="rId9"/>
    <p:sldId id="362" r:id="rId10"/>
    <p:sldId id="363" r:id="rId11"/>
    <p:sldId id="344" r:id="rId12"/>
    <p:sldId id="349" r:id="rId13"/>
    <p:sldId id="343" r:id="rId14"/>
    <p:sldId id="351" r:id="rId15"/>
    <p:sldId id="345" r:id="rId16"/>
    <p:sldId id="316" r:id="rId17"/>
    <p:sldId id="360" r:id="rId18"/>
    <p:sldId id="361" r:id="rId19"/>
    <p:sldId id="365" r:id="rId20"/>
    <p:sldId id="359" r:id="rId21"/>
    <p:sldId id="340" r:id="rId22"/>
    <p:sldId id="347" r:id="rId23"/>
    <p:sldId id="331" r:id="rId24"/>
    <p:sldId id="330" r:id="rId25"/>
    <p:sldId id="334" r:id="rId26"/>
    <p:sldId id="335" r:id="rId27"/>
    <p:sldId id="354" r:id="rId28"/>
    <p:sldId id="352" r:id="rId29"/>
    <p:sldId id="353" r:id="rId30"/>
    <p:sldId id="337" r:id="rId31"/>
    <p:sldId id="32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CA31"/>
    <a:srgbClr val="DDE9FC"/>
    <a:srgbClr val="000000"/>
    <a:srgbClr val="00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7" autoAdjust="0"/>
    <p:restoredTop sz="93617" autoAdjust="0"/>
  </p:normalViewPr>
  <p:slideViewPr>
    <p:cSldViewPr snapToGrid="0" snapToObjects="1">
      <p:cViewPr varScale="1">
        <p:scale>
          <a:sx n="108" d="100"/>
          <a:sy n="108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239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18DB7-6236-D845-8C3A-0013F94085C1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A2934-C9F9-7348-88CD-13494E988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1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CD5C-CA52-304A-8F35-57FA0641AE47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A788-963E-6740-9453-56E23C2F6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A788-963E-6740-9453-56E23C2F67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1605-DB69-B544-AB63-2F128DC7A699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8684" y="2"/>
            <a:ext cx="7525317" cy="12244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01605-DB69-B544-AB63-2F128DC7A699}" type="datetimeFigureOut">
              <a:rPr lang="en-US" smtClean="0"/>
              <a:pPr/>
              <a:t>11/17/14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A6EB-3C81-4A47-A465-05A87E289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36349" y="990031"/>
            <a:ext cx="8450015" cy="22304"/>
          </a:xfrm>
          <a:prstGeom prst="line">
            <a:avLst/>
          </a:prstGeom>
          <a:noFill/>
          <a:ln w="28575" cmpd="sng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  <p:pic>
        <p:nvPicPr>
          <p:cNvPr id="10" name="Picture 9" descr="93p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5974" y="1"/>
            <a:ext cx="1544810" cy="7965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wmf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50" y="1142099"/>
            <a:ext cx="8395345" cy="1489075"/>
          </a:xfrm>
        </p:spPr>
        <p:txBody>
          <a:bodyPr>
            <a:noAutofit/>
          </a:bodyPr>
          <a:lstStyle/>
          <a:p>
            <a:r>
              <a:rPr lang="en-US" sz="2400" dirty="0"/>
              <a:t>Developing Retrieval Algorithms for NH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1600" i="1" dirty="0" smtClean="0"/>
              <a:t>and CO</a:t>
            </a:r>
            <a:r>
              <a:rPr lang="en-US" sz="2400" dirty="0" smtClean="0"/>
              <a:t>) </a:t>
            </a:r>
            <a:r>
              <a:rPr lang="en-US" sz="2400" dirty="0"/>
              <a:t>from NPP </a:t>
            </a:r>
            <a:r>
              <a:rPr lang="en-US" sz="2400" dirty="0" err="1"/>
              <a:t>CrIS</a:t>
            </a:r>
            <a:r>
              <a:rPr lang="en-US" sz="2400" dirty="0"/>
              <a:t> </a:t>
            </a:r>
            <a:r>
              <a:rPr lang="en-US" sz="2400" dirty="0" smtClean="0"/>
              <a:t>Measurements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09698"/>
            <a:ext cx="9144000" cy="363537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8000"/>
                </a:solidFill>
              </a:rPr>
              <a:t>Karen </a:t>
            </a:r>
            <a:r>
              <a:rPr lang="en-US" sz="1800" b="1" dirty="0" smtClean="0">
                <a:solidFill>
                  <a:srgbClr val="008000"/>
                </a:solidFill>
              </a:rPr>
              <a:t>Cady</a:t>
            </a:r>
            <a:r>
              <a:rPr lang="en-US" sz="1800" b="1" dirty="0">
                <a:solidFill>
                  <a:srgbClr val="008000"/>
                </a:solidFill>
              </a:rPr>
              <a:t>-</a:t>
            </a:r>
            <a:r>
              <a:rPr lang="en-US" sz="1800" b="1" dirty="0" smtClean="0">
                <a:solidFill>
                  <a:srgbClr val="008000"/>
                </a:solidFill>
              </a:rPr>
              <a:t>Pereira</a:t>
            </a:r>
            <a:r>
              <a:rPr lang="en-US" sz="1800" b="1" baseline="30000" dirty="0" smtClean="0">
                <a:solidFill>
                  <a:srgbClr val="008000"/>
                </a:solidFill>
              </a:rPr>
              <a:t>1</a:t>
            </a:r>
            <a:r>
              <a:rPr lang="en-US" sz="1800" dirty="0" smtClean="0">
                <a:solidFill>
                  <a:srgbClr val="008000"/>
                </a:solidFill>
              </a:rPr>
              <a:t>, </a:t>
            </a:r>
            <a:r>
              <a:rPr lang="en-US" sz="1800" b="1" dirty="0" smtClean="0">
                <a:solidFill>
                  <a:srgbClr val="008000"/>
                </a:solidFill>
              </a:rPr>
              <a:t>Helen Worden</a:t>
            </a:r>
            <a:r>
              <a:rPr lang="en-US" sz="1800" b="1" baseline="30000" dirty="0" smtClean="0">
                <a:solidFill>
                  <a:srgbClr val="008000"/>
                </a:solidFill>
              </a:rPr>
              <a:t>2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 Atmospheric and Environmental Research (AER)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NCAR/NESL/ACD</a:t>
            </a: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Also: Mark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Shephard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Ming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Daven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Henze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Juliet Zhu, Kang Sun, Mark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Zondlo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Armin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Wisthaler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AmyJo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Scarino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Chantelle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Londsale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Matthew Alvarado,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Robert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Pinder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John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Walker, Jesse Bash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75858" y="4674840"/>
            <a:ext cx="3353172" cy="1643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135" y="2366516"/>
            <a:ext cx="2772263" cy="12290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758" y="5458409"/>
            <a:ext cx="3081875" cy="123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135" y="4487883"/>
            <a:ext cx="2995834" cy="617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82003" y="2366516"/>
            <a:ext cx="3067750" cy="1643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dirty="0" smtClean="0"/>
              <a:t> Algorithm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3458" y="1647618"/>
            <a:ext cx="3165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From each </a:t>
            </a:r>
            <a:r>
              <a:rPr lang="en-US" b="1" dirty="0" smtClean="0">
                <a:solidFill>
                  <a:srgbClr val="0000FF"/>
                </a:solidFill>
              </a:rPr>
              <a:t>FOR</a:t>
            </a:r>
            <a:r>
              <a:rPr lang="en-US" dirty="0" smtClean="0">
                <a:solidFill>
                  <a:srgbClr val="0000FF"/>
                </a:solidFill>
              </a:rPr>
              <a:t> (9 FOVs):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Water vapor profiles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Temperature profiles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Surface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Cloud od?</a:t>
            </a:r>
          </a:p>
          <a:p>
            <a:endParaRPr lang="en-US" dirty="0" smtClean="0"/>
          </a:p>
        </p:txBody>
      </p:sp>
      <p:sp>
        <p:nvSpPr>
          <p:cNvPr id="6" name="Down Arrow 5"/>
          <p:cNvSpPr/>
          <p:nvPr/>
        </p:nvSpPr>
        <p:spPr>
          <a:xfrm>
            <a:off x="4668135" y="1647618"/>
            <a:ext cx="45719" cy="500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2264" y="1224440"/>
            <a:ext cx="189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SIPS @SSEC </a:t>
            </a:r>
          </a:p>
        </p:txBody>
      </p:sp>
      <p:sp>
        <p:nvSpPr>
          <p:cNvPr id="9" name="Rectangle 8"/>
          <p:cNvSpPr/>
          <p:nvPr/>
        </p:nvSpPr>
        <p:spPr>
          <a:xfrm>
            <a:off x="96135" y="23665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From each </a:t>
            </a:r>
            <a:r>
              <a:rPr lang="en-US" b="1" dirty="0" smtClean="0">
                <a:solidFill>
                  <a:srgbClr val="0000FF"/>
                </a:solidFill>
              </a:rPr>
              <a:t>FOV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Radiances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Noise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30633" y="1647618"/>
            <a:ext cx="45719" cy="500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6295" y="4487883"/>
            <a:ext cx="31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priori and constraints from MOPITTv5 climatology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295" y="5607221"/>
            <a:ext cx="300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guess emissivity from University of Wisconsin database.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5859" y="4010381"/>
            <a:ext cx="3192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Optimal estimation first step: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Surface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Emissivity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Cloud od?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92576" y="4829892"/>
            <a:ext cx="483283" cy="628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28347" y="5485590"/>
            <a:ext cx="447512" cy="583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4876" y="4010381"/>
            <a:ext cx="0" cy="654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81095" y="1247508"/>
            <a:ext cx="2557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SIPS </a:t>
            </a:r>
            <a:r>
              <a:rPr lang="en-US" sz="2000" b="1" dirty="0" smtClean="0">
                <a:solidFill>
                  <a:srgbClr val="008000"/>
                </a:solidFill>
              </a:rPr>
              <a:t>@JPL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(</a:t>
            </a:r>
            <a:r>
              <a:rPr lang="en-US" sz="1400" b="1" dirty="0" smtClean="0">
                <a:solidFill>
                  <a:srgbClr val="008000"/>
                </a:solidFill>
              </a:rPr>
              <a:t>AER algorithms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57905" y="2844018"/>
            <a:ext cx="2486096" cy="1643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89205" y="1979328"/>
            <a:ext cx="2454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ptimal estimation second step: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 profile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Error estimates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Averaging kernels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172114" y="4582173"/>
            <a:ext cx="804852" cy="1104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9" idx="1"/>
          </p:cNvCxnSpPr>
          <p:nvPr/>
        </p:nvCxnSpPr>
        <p:spPr>
          <a:xfrm>
            <a:off x="2530622" y="3659135"/>
            <a:ext cx="1145237" cy="1366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8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4" y="-247814"/>
            <a:ext cx="7525317" cy="1224439"/>
          </a:xfrm>
        </p:spPr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signal from TES and 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526" y="1118202"/>
            <a:ext cx="48196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Simulated  spectra and NH</a:t>
            </a:r>
            <a:r>
              <a:rPr lang="en-US" baseline="-25000" dirty="0" smtClean="0">
                <a:solidFill>
                  <a:srgbClr val="3366FF"/>
                </a:solidFill>
              </a:rPr>
              <a:t>3</a:t>
            </a:r>
            <a:r>
              <a:rPr lang="en-US" dirty="0" smtClean="0">
                <a:solidFill>
                  <a:srgbClr val="3366FF"/>
                </a:solidFill>
              </a:rPr>
              <a:t> signal </a:t>
            </a:r>
          </a:p>
          <a:p>
            <a:pPr algn="ctr"/>
            <a:r>
              <a:rPr lang="en-US" sz="1400" dirty="0" smtClean="0">
                <a:solidFill>
                  <a:srgbClr val="3366FF"/>
                </a:solidFill>
              </a:rPr>
              <a:t>18 </a:t>
            </a:r>
            <a:r>
              <a:rPr lang="en-US" sz="1400" dirty="0" err="1" smtClean="0">
                <a:solidFill>
                  <a:srgbClr val="3366FF"/>
                </a:solidFill>
              </a:rPr>
              <a:t>ppbv</a:t>
            </a:r>
            <a:r>
              <a:rPr lang="en-US" sz="1400" dirty="0" smtClean="0">
                <a:solidFill>
                  <a:srgbClr val="3366FF"/>
                </a:solidFill>
              </a:rPr>
              <a:t> at surface 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088" y="5262814"/>
            <a:ext cx="29224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Detectability</a:t>
            </a:r>
            <a:r>
              <a:rPr lang="en-US" sz="1600" dirty="0" smtClean="0">
                <a:solidFill>
                  <a:srgbClr val="3366FF"/>
                </a:solidFill>
              </a:rPr>
              <a:t> is ~ </a:t>
            </a:r>
            <a:r>
              <a:rPr lang="en-US" sz="1600" dirty="0" smtClean="0">
                <a:solidFill>
                  <a:srgbClr val="FF0000"/>
                </a:solidFill>
              </a:rPr>
              <a:t>1 </a:t>
            </a:r>
            <a:r>
              <a:rPr lang="en-US" sz="1600" dirty="0" err="1" smtClean="0">
                <a:solidFill>
                  <a:srgbClr val="FF0000"/>
                </a:solidFill>
              </a:rPr>
              <a:t>ppbv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under ideal conditions</a:t>
            </a:r>
            <a:endParaRPr lang="en-US" sz="1600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But </a:t>
            </a:r>
            <a:r>
              <a:rPr lang="en-US" sz="1600" dirty="0" smtClean="0">
                <a:solidFill>
                  <a:srgbClr val="FF0000"/>
                </a:solidFill>
              </a:rPr>
              <a:t>thermal contrast </a:t>
            </a:r>
            <a:r>
              <a:rPr lang="en-US" sz="1600" dirty="0" smtClean="0">
                <a:solidFill>
                  <a:srgbClr val="3366FF"/>
                </a:solidFill>
              </a:rPr>
              <a:t>also plays a role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488" y="2811252"/>
            <a:ext cx="8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</a:rPr>
              <a:t>TES</a:t>
            </a:r>
            <a:endParaRPr lang="en-US" sz="14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488" y="5262814"/>
            <a:ext cx="899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3366FF"/>
                </a:solidFill>
              </a:rPr>
              <a:t>CrIS</a:t>
            </a:r>
            <a:endParaRPr lang="en-US" sz="1400" dirty="0">
              <a:solidFill>
                <a:srgbClr val="3366FF"/>
              </a:solidFill>
            </a:endParaRPr>
          </a:p>
        </p:txBody>
      </p:sp>
      <p:pic>
        <p:nvPicPr>
          <p:cNvPr id="5" name="Picture 4" descr="plot_tes_signal_nh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3" y="1928861"/>
            <a:ext cx="3956829" cy="22745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18684" y="3241665"/>
            <a:ext cx="324161" cy="602068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ris_nh3_sig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7" y="4406122"/>
            <a:ext cx="3916385" cy="22533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01283" y="5673183"/>
            <a:ext cx="324161" cy="602068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lot_bt_t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81" y="1065786"/>
            <a:ext cx="2823999" cy="423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4" y="-99305"/>
            <a:ext cx="7525317" cy="1224439"/>
          </a:xfrm>
        </p:spPr>
        <p:txBody>
          <a:bodyPr>
            <a:normAutofit/>
          </a:bodyPr>
          <a:lstStyle/>
          <a:p>
            <a:r>
              <a:rPr lang="en-US" dirty="0"/>
              <a:t>TES and </a:t>
            </a:r>
            <a:r>
              <a:rPr lang="en-US" dirty="0" err="1"/>
              <a:t>CrIS</a:t>
            </a:r>
            <a:r>
              <a:rPr lang="en-US" dirty="0"/>
              <a:t> </a:t>
            </a:r>
            <a:r>
              <a:rPr lang="en-US" dirty="0" smtClean="0"/>
              <a:t>Sensitivity to NH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86920" y="5118459"/>
            <a:ext cx="85570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Both instruments most </a:t>
            </a:r>
            <a:r>
              <a:rPr lang="en-US" sz="1600" dirty="0">
                <a:solidFill>
                  <a:srgbClr val="FF0000"/>
                </a:solidFill>
              </a:rPr>
              <a:t>sensitive</a:t>
            </a:r>
            <a:r>
              <a:rPr lang="en-US" sz="1600" dirty="0">
                <a:solidFill>
                  <a:srgbClr val="3366FF"/>
                </a:solidFill>
              </a:rPr>
              <a:t> to NH</a:t>
            </a:r>
            <a:r>
              <a:rPr lang="en-US" sz="1600" baseline="-25000" dirty="0">
                <a:solidFill>
                  <a:srgbClr val="3366FF"/>
                </a:solidFill>
              </a:rPr>
              <a:t>3</a:t>
            </a:r>
            <a:r>
              <a:rPr lang="en-US" sz="1600" dirty="0">
                <a:solidFill>
                  <a:srgbClr val="3366FF"/>
                </a:solidFill>
              </a:rPr>
              <a:t> between </a:t>
            </a:r>
            <a:r>
              <a:rPr lang="en-US" sz="1600" dirty="0" smtClean="0">
                <a:solidFill>
                  <a:srgbClr val="FF0000"/>
                </a:solidFill>
              </a:rPr>
              <a:t>950</a:t>
            </a:r>
            <a:r>
              <a:rPr lang="en-US" sz="1600" dirty="0" smtClean="0">
                <a:solidFill>
                  <a:srgbClr val="3366FF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and </a:t>
            </a:r>
            <a:r>
              <a:rPr lang="en-US" sz="1600" dirty="0" smtClean="0">
                <a:solidFill>
                  <a:srgbClr val="FF0000"/>
                </a:solidFill>
              </a:rPr>
              <a:t>600 mbar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TES is more sensitive to amounts lower in the atmosphere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1 piece of information or less: </a:t>
            </a:r>
            <a:r>
              <a:rPr lang="en-US" sz="1600" dirty="0">
                <a:solidFill>
                  <a:srgbClr val="FF0000"/>
                </a:solidFill>
              </a:rPr>
              <a:t>DOFS&lt;1.0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Collapse all information to a single point: </a:t>
            </a:r>
            <a:r>
              <a:rPr lang="en-US" sz="1600" dirty="0">
                <a:solidFill>
                  <a:srgbClr val="FF0000"/>
                </a:solidFill>
              </a:rPr>
              <a:t>RVMR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3366FF"/>
                </a:solidFill>
              </a:rPr>
              <a:t>Easier to compare with </a:t>
            </a:r>
            <a:r>
              <a:rPr lang="en-US" sz="1600" i="1" dirty="0">
                <a:solidFill>
                  <a:srgbClr val="FF0000"/>
                </a:solidFill>
              </a:rPr>
              <a:t>in situ </a:t>
            </a:r>
            <a:r>
              <a:rPr lang="en-US" sz="1600" dirty="0" smtClean="0">
                <a:solidFill>
                  <a:srgbClr val="3366FF"/>
                </a:solidFill>
              </a:rPr>
              <a:t>measurements, models and other instruments</a:t>
            </a:r>
            <a:endParaRPr lang="en-US" sz="1600" dirty="0">
              <a:solidFill>
                <a:srgbClr val="3366FF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9228" y="1125133"/>
            <a:ext cx="321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TES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898" y="1125133"/>
            <a:ext cx="3217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3366FF"/>
                </a:solidFill>
              </a:rPr>
              <a:t>CrIS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6" name="Picture 5" descr="tes_jpl_nh3.daq_20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8" y="1617576"/>
            <a:ext cx="3289318" cy="3500883"/>
          </a:xfrm>
          <a:prstGeom prst="rect">
            <a:avLst/>
          </a:prstGeom>
        </p:spPr>
      </p:pic>
      <p:pic>
        <p:nvPicPr>
          <p:cNvPr id="7" name="Picture 6" descr="cris_nh3.daq_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98" y="1594677"/>
            <a:ext cx="3378884" cy="35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4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531" y="-220280"/>
            <a:ext cx="7525317" cy="1224439"/>
          </a:xfrm>
        </p:spPr>
        <p:txBody>
          <a:bodyPr/>
          <a:lstStyle/>
          <a:p>
            <a:r>
              <a:rPr lang="en-US" dirty="0" smtClean="0"/>
              <a:t>Monitoring NH</a:t>
            </a:r>
            <a:r>
              <a:rPr lang="en-US" baseline="-25000" dirty="0" smtClean="0"/>
              <a:t>3</a:t>
            </a:r>
            <a:r>
              <a:rPr lang="en-US" dirty="0" smtClean="0"/>
              <a:t> is difficult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5695" y="1378321"/>
            <a:ext cx="4457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NH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is highly </a:t>
            </a:r>
            <a:r>
              <a:rPr lang="en-US" b="1" dirty="0" smtClean="0">
                <a:solidFill>
                  <a:srgbClr val="FF0000"/>
                </a:solidFill>
              </a:rPr>
              <a:t>reactive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FF0000"/>
                </a:solidFill>
              </a:rPr>
              <a:t>  highly </a:t>
            </a:r>
            <a:r>
              <a:rPr lang="en-US" b="1" dirty="0">
                <a:solidFill>
                  <a:srgbClr val="FF0000"/>
                </a:solidFill>
              </a:rPr>
              <a:t>variable in space and time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 descr="daq_jan_28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43" y="2863667"/>
            <a:ext cx="6457705" cy="38306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450037" y="1113361"/>
            <a:ext cx="4714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cs typeface="Calibri"/>
              </a:rPr>
              <a:t>NH</a:t>
            </a:r>
            <a:r>
              <a:rPr lang="en-US" baseline="-25000" dirty="0" smtClean="0">
                <a:solidFill>
                  <a:srgbClr val="3366FF"/>
                </a:solidFill>
                <a:cs typeface="Calibri"/>
              </a:rPr>
              <a:t>3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 from an Open </a:t>
            </a:r>
            <a:r>
              <a:rPr lang="en-US" dirty="0">
                <a:solidFill>
                  <a:srgbClr val="3366FF"/>
                </a:solidFill>
                <a:cs typeface="Calibri"/>
              </a:rPr>
              <a:t>path Quantum Cascade Laser (QCL) on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a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moving platform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in </a:t>
            </a:r>
            <a:r>
              <a:rPr lang="en-US" dirty="0">
                <a:solidFill>
                  <a:srgbClr val="3366FF"/>
                </a:solidFill>
                <a:cs typeface="Calibri"/>
              </a:rPr>
              <a:t>the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San Joaquin Valley </a:t>
            </a:r>
            <a:r>
              <a:rPr lang="en-US" dirty="0" smtClean="0">
                <a:solidFill>
                  <a:srgbClr val="3366FF"/>
                </a:solidFill>
                <a:cs typeface="Calibri"/>
              </a:rPr>
              <a:t>during DISCOVER-AQ 2013.</a:t>
            </a:r>
            <a:endParaRPr lang="en-US" dirty="0">
              <a:solidFill>
                <a:srgbClr val="3366FF"/>
              </a:solidFill>
              <a:cs typeface="Calibri"/>
            </a:endParaRPr>
          </a:p>
        </p:txBody>
      </p:sp>
      <p:pic>
        <p:nvPicPr>
          <p:cNvPr id="3" name="Picture 2" descr="sj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9160"/>
            <a:ext cx="2610364" cy="2493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2651" y="5858069"/>
            <a:ext cx="20598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Miller et al., </a:t>
            </a:r>
            <a:r>
              <a:rPr lang="en-US" sz="1200" dirty="0" smtClean="0"/>
              <a:t>AMT,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691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4" y="-161200"/>
            <a:ext cx="7525317" cy="1224439"/>
          </a:xfrm>
        </p:spPr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from aircraft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958" y="1063239"/>
            <a:ext cx="734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DISCOVER</a:t>
            </a:r>
            <a:r>
              <a:rPr lang="en-US" dirty="0">
                <a:solidFill>
                  <a:srgbClr val="3366FF"/>
                </a:solidFill>
              </a:rPr>
              <a:t>-AQ campaign in January 2013 in the San Joaquin Valley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0583" y="1494127"/>
            <a:ext cx="8121581" cy="5190646"/>
            <a:chOff x="170582" y="1120595"/>
            <a:chExt cx="8121581" cy="3892985"/>
          </a:xfrm>
        </p:grpSpPr>
        <p:sp>
          <p:nvSpPr>
            <p:cNvPr id="21" name="Rectangle 20"/>
            <p:cNvSpPr/>
            <p:nvPr/>
          </p:nvSpPr>
          <p:spPr>
            <a:xfrm>
              <a:off x="6245195" y="4736581"/>
              <a:ext cx="13267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366FF"/>
                  </a:solidFill>
                </a:rPr>
                <a:t>January </a:t>
              </a:r>
              <a:r>
                <a:rPr lang="en-US" dirty="0" smtClean="0">
                  <a:solidFill>
                    <a:srgbClr val="3366FF"/>
                  </a:solidFill>
                </a:rPr>
                <a:t>30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0582" y="3476496"/>
              <a:ext cx="1205629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PBL from airborne HSRL backscatter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582" y="1447141"/>
              <a:ext cx="12056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F0000"/>
                  </a:solidFill>
                </a:rPr>
                <a:t>NH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sz="1400" dirty="0" smtClean="0">
                  <a:solidFill>
                    <a:srgbClr val="FF0000"/>
                  </a:solidFill>
                </a:rPr>
                <a:t> from PTR and </a:t>
              </a:r>
              <a:r>
                <a:rPr lang="en-US" sz="1400" dirty="0" err="1" smtClean="0">
                  <a:solidFill>
                    <a:srgbClr val="FF0000"/>
                  </a:solidFill>
                </a:rPr>
                <a:t>Picarro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28548" y="4724405"/>
              <a:ext cx="13267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</a:rPr>
                <a:t>January 21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pic>
          <p:nvPicPr>
            <p:cNvPr id="4" name="Picture 3" descr="plot_picarro_ptr_20130121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013833" y="492232"/>
              <a:ext cx="1912353" cy="3187598"/>
            </a:xfrm>
            <a:prstGeom prst="rect">
              <a:avLst/>
            </a:prstGeom>
          </p:spPr>
        </p:pic>
        <p:pic>
          <p:nvPicPr>
            <p:cNvPr id="9" name="Picture 8" descr="plot_picarro_ptr_20130130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72" y="1120595"/>
              <a:ext cx="3129991" cy="1921612"/>
            </a:xfrm>
            <a:prstGeom prst="rect">
              <a:avLst/>
            </a:prstGeom>
          </p:spPr>
        </p:pic>
        <p:pic>
          <p:nvPicPr>
            <p:cNvPr id="13" name="Picture 12" descr="plot_pbl_height.20130121.v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09" y="3051465"/>
              <a:ext cx="3181236" cy="1685116"/>
            </a:xfrm>
            <a:prstGeom prst="rect">
              <a:avLst/>
            </a:prstGeom>
          </p:spPr>
        </p:pic>
        <p:pic>
          <p:nvPicPr>
            <p:cNvPr id="6" name="Picture 5" descr="airplan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9253" y="4052805"/>
              <a:ext cx="371388" cy="278541"/>
            </a:xfrm>
            <a:prstGeom prst="rect">
              <a:avLst/>
            </a:prstGeom>
          </p:spPr>
        </p:pic>
        <p:pic>
          <p:nvPicPr>
            <p:cNvPr id="14" name="Picture 13" descr="plot_pbl_height.20130130.v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72" y="3042207"/>
              <a:ext cx="3103276" cy="1643820"/>
            </a:xfrm>
            <a:prstGeom prst="rect">
              <a:avLst/>
            </a:prstGeom>
          </p:spPr>
        </p:pic>
        <p:pic>
          <p:nvPicPr>
            <p:cNvPr id="22" name="Picture 21" descr="airplan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089" y="3978137"/>
              <a:ext cx="371388" cy="278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97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TES compares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7564" y="1222255"/>
            <a:ext cx="224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January 30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27" y="5647191"/>
            <a:ext cx="586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P3B aircraft @ 300 m: point measurement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TES maximum sensitivity between 1 and 2 km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5x8 km footprint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1014" y="2016617"/>
            <a:ext cx="20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RVMR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7598" y="5849053"/>
            <a:ext cx="255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 and aircraft NH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are well correlated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plot_tes_picarro_ptr_201301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0504" y="1809790"/>
            <a:ext cx="3824224" cy="37200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8684" y="1222256"/>
            <a:ext cx="224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January 21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7" name="Picture 6" descr="plot_tes_picarro_ptr_201301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50499" y="1798773"/>
            <a:ext cx="3824224" cy="365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1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217" y="1"/>
            <a:ext cx="8580002" cy="122443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Satellite</a:t>
            </a:r>
            <a:r>
              <a:rPr lang="en-US" sz="3200" b="1" dirty="0" smtClean="0"/>
              <a:t> and surface NH</a:t>
            </a:r>
            <a:r>
              <a:rPr lang="en-US" sz="3200" b="1" baseline="-25000" dirty="0" smtClean="0"/>
              <a:t>3</a:t>
            </a:r>
            <a:endParaRPr lang="en-US" sz="3200" b="1" dirty="0"/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0" y="51054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7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4" name="Group 5"/>
          <p:cNvGrpSpPr>
            <a:grpSpLocks noChangeAspect="1"/>
          </p:cNvGrpSpPr>
          <p:nvPr/>
        </p:nvGrpSpPr>
        <p:grpSpPr bwMode="auto">
          <a:xfrm>
            <a:off x="7429502" y="9534525"/>
            <a:ext cx="7008813" cy="6035675"/>
            <a:chOff x="3442335" y="11353800"/>
            <a:chExt cx="10083426" cy="8683625"/>
          </a:xfrm>
        </p:grpSpPr>
        <p:pic>
          <p:nvPicPr>
            <p:cNvPr id="35" name="Picture 57" descr=":img:sfc_conc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" t="24542" r="45976" b="40909"/>
            <a:stretch>
              <a:fillRect/>
            </a:stretch>
          </p:blipFill>
          <p:spPr bwMode="auto">
            <a:xfrm>
              <a:off x="3442335" y="11353800"/>
              <a:ext cx="8940390" cy="794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9" descr=":img:sfc_conc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3" t="59091" r="2933" b="35390"/>
            <a:stretch>
              <a:fillRect/>
            </a:stretch>
          </p:blipFill>
          <p:spPr bwMode="auto">
            <a:xfrm>
              <a:off x="4585371" y="19275924"/>
              <a:ext cx="8940390" cy="761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Picture 57" descr=":img:sfc_co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4542" r="45976" b="40909"/>
          <a:stretch>
            <a:fillRect/>
          </a:stretch>
        </p:blipFill>
        <p:spPr bwMode="auto">
          <a:xfrm>
            <a:off x="7581902" y="9686926"/>
            <a:ext cx="6214309" cy="5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7" descr=":img:sfc_conc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" t="24542" r="45976" b="40909"/>
          <a:stretch>
            <a:fillRect/>
          </a:stretch>
        </p:blipFill>
        <p:spPr bwMode="auto">
          <a:xfrm>
            <a:off x="5116851" y="9095874"/>
            <a:ext cx="6214309" cy="55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4" descr="hcooh_gc_x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2711" r="5086" b="8083"/>
          <a:stretch>
            <a:fillRect/>
          </a:stretch>
        </p:blipFill>
        <p:spPr bwMode="auto">
          <a:xfrm>
            <a:off x="16208375" y="6421439"/>
            <a:ext cx="11493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1" descr="hcooh_gc_s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 t="12016" b="14529"/>
          <a:stretch>
            <a:fillRect/>
          </a:stretch>
        </p:blipFill>
        <p:spPr bwMode="auto">
          <a:xfrm>
            <a:off x="16916503" y="12712173"/>
            <a:ext cx="4430327" cy="30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439" y="3729452"/>
            <a:ext cx="6337300" cy="3759200"/>
          </a:xfrm>
          <a:prstGeom prst="rect">
            <a:avLst/>
          </a:prstGeom>
        </p:spPr>
      </p:pic>
      <p:pic>
        <p:nvPicPr>
          <p:cNvPr id="16" name="Picture 15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839" y="3881852"/>
            <a:ext cx="6337300" cy="3759200"/>
          </a:xfrm>
          <a:prstGeom prst="rect">
            <a:avLst/>
          </a:prstGeom>
        </p:spPr>
      </p:pic>
      <p:pic>
        <p:nvPicPr>
          <p:cNvPr id="17" name="Picture 16" descr="daq_jan_28-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239" y="4034252"/>
            <a:ext cx="6337300" cy="3759200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0890169" y="2473215"/>
            <a:ext cx="11090179" cy="9677499"/>
          </a:xfrm>
          <a:prstGeom prst="rect">
            <a:avLst/>
          </a:prstGeom>
          <a:solidFill>
            <a:srgbClr val="00FFFF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lIns="75379" tIns="37029" rIns="75379" bIns="37029"/>
          <a:lstStyle/>
          <a:p>
            <a:pPr marL="44964" indent="146791">
              <a:spcBef>
                <a:spcPct val="30000"/>
              </a:spcBef>
              <a:buClr>
                <a:schemeClr val="tx2"/>
              </a:buClr>
              <a:buSzPct val="75000"/>
              <a:defRPr/>
            </a:pPr>
            <a:endParaRPr lang="en-US" sz="1500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250" y="1214519"/>
            <a:ext cx="871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QCL </a:t>
            </a:r>
            <a:r>
              <a:rPr lang="en-US" kern="1200" dirty="0" smtClean="0">
                <a:solidFill>
                  <a:srgbClr val="FF0000"/>
                </a:solidFill>
                <a:cs typeface="Calibri"/>
              </a:rPr>
              <a:t>directly under 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TES transect in the </a:t>
            </a:r>
            <a:r>
              <a:rPr lang="en-US" kern="1200" dirty="0" smtClean="0">
                <a:solidFill>
                  <a:srgbClr val="FF0000"/>
                </a:solidFill>
                <a:cs typeface="Calibri"/>
              </a:rPr>
              <a:t>San Joaquin Valley </a:t>
            </a:r>
            <a:r>
              <a:rPr lang="en-US" kern="1200" dirty="0" smtClean="0">
                <a:solidFill>
                  <a:srgbClr val="3366FF"/>
                </a:solidFill>
                <a:cs typeface="Calibri"/>
              </a:rPr>
              <a:t>on January 28, 2013</a:t>
            </a:r>
          </a:p>
        </p:txBody>
      </p:sp>
      <p:pic>
        <p:nvPicPr>
          <p:cNvPr id="6" name="Picture 5" descr="plot_tes_cris_grnd_coords+val.zoom_ou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/>
          <a:stretch/>
        </p:blipFill>
        <p:spPr>
          <a:xfrm>
            <a:off x="4801084" y="2299193"/>
            <a:ext cx="4116796" cy="3910100"/>
          </a:xfrm>
          <a:prstGeom prst="rect">
            <a:avLst/>
          </a:prstGeom>
        </p:spPr>
      </p:pic>
      <p:pic>
        <p:nvPicPr>
          <p:cNvPr id="7" name="Picture 6" descr="plot_tes_nh3_grnd.imprv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5" y="2076293"/>
            <a:ext cx="4286250" cy="4227576"/>
          </a:xfrm>
          <a:prstGeom prst="rect">
            <a:avLst/>
          </a:prstGeom>
        </p:spPr>
      </p:pic>
      <p:pic>
        <p:nvPicPr>
          <p:cNvPr id="8" name="Picture 7" descr="plot_tes_cris_nh3_grnd.imprv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5" y="2064097"/>
            <a:ext cx="4286250" cy="42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6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– June </a:t>
            </a:r>
            <a:r>
              <a:rPr lang="en-US" dirty="0" smtClean="0"/>
              <a:t>11, 2013</a:t>
            </a:r>
            <a:endParaRPr lang="en-US" dirty="0"/>
          </a:p>
        </p:txBody>
      </p:sp>
      <p:pic>
        <p:nvPicPr>
          <p:cNvPr id="10" name="Picture 9" descr="plot_cris_coords+val.midatl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/>
          <a:stretch/>
        </p:blipFill>
        <p:spPr>
          <a:xfrm>
            <a:off x="1279676" y="1717524"/>
            <a:ext cx="6993574" cy="498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6476" y="136676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SENEX area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1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– June </a:t>
            </a:r>
            <a:r>
              <a:rPr lang="en-US" dirty="0"/>
              <a:t>2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7" name="Picture 6" descr="cris_nh3_ny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/>
          <a:stretch/>
        </p:blipFill>
        <p:spPr>
          <a:xfrm>
            <a:off x="1141186" y="1620762"/>
            <a:ext cx="6930130" cy="51162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2177" y="1203061"/>
            <a:ext cx="223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Mid-Atlantic states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this?</a:t>
            </a:r>
            <a:endParaRPr lang="en-US" dirty="0"/>
          </a:p>
        </p:txBody>
      </p:sp>
      <p:pic>
        <p:nvPicPr>
          <p:cNvPr id="4" name="Picture 3" descr="cris_cal_2012.ske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1" y="1107328"/>
            <a:ext cx="7133166" cy="575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 and </a:t>
            </a:r>
            <a:r>
              <a:rPr lang="en-US" dirty="0" err="1" smtClean="0"/>
              <a:t>CrIS</a:t>
            </a:r>
            <a:r>
              <a:rPr lang="en-US" smtClean="0"/>
              <a:t> instruments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6697" y="4730862"/>
            <a:ext cx="3777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Two TES observation modes</a:t>
            </a:r>
            <a:r>
              <a:rPr lang="en-US" sz="1600" dirty="0" smtClean="0">
                <a:solidFill>
                  <a:srgbClr val="3366FF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Global Surveys: 26 hours long, return to starting point every 16 days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Special Observations: higher sampling density over shorter </a:t>
            </a:r>
            <a:r>
              <a:rPr lang="en-US" sz="1600" dirty="0" smtClean="0">
                <a:solidFill>
                  <a:srgbClr val="3366FF"/>
                </a:solidFill>
              </a:rPr>
              <a:t>tracks</a:t>
            </a:r>
          </a:p>
          <a:p>
            <a:endParaRPr lang="en-US" sz="1600" dirty="0">
              <a:solidFill>
                <a:srgbClr val="3366FF"/>
              </a:solidFill>
            </a:endParaRPr>
          </a:p>
          <a:p>
            <a:r>
              <a:rPr lang="en-US" sz="1600" b="1" dirty="0" smtClean="0">
                <a:solidFill>
                  <a:srgbClr val="3366FF"/>
                </a:solidFill>
              </a:rPr>
              <a:t>0.625 cm</a:t>
            </a:r>
            <a:r>
              <a:rPr lang="en-US" sz="1600" b="1" baseline="30000" dirty="0" smtClean="0">
                <a:solidFill>
                  <a:srgbClr val="3366FF"/>
                </a:solidFill>
              </a:rPr>
              <a:t>-1 </a:t>
            </a:r>
            <a:r>
              <a:rPr lang="en-US" sz="1600" b="1" dirty="0" smtClean="0">
                <a:solidFill>
                  <a:srgbClr val="3366FF"/>
                </a:solidFill>
              </a:rPr>
              <a:t>resolution is key for accurate CO retrievals</a:t>
            </a:r>
            <a:endParaRPr lang="en-US" sz="1600" b="1" dirty="0">
              <a:solidFill>
                <a:srgbClr val="3366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32529"/>
              </p:ext>
            </p:extLst>
          </p:nvPr>
        </p:nvGraphicFramePr>
        <p:xfrm>
          <a:off x="570955" y="1224439"/>
          <a:ext cx="794674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915"/>
                <a:gridCol w="2648915"/>
                <a:gridCol w="2648915"/>
              </a:tblGrid>
              <a:tr h="37592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TES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CrIS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Satellite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AURA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NPP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Launch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July 2004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October 2011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Resolution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0.06</a:t>
                      </a:r>
                      <a:r>
                        <a:rPr lang="en-US" sz="1900" baseline="0" dirty="0" smtClean="0"/>
                        <a:t> cm</a:t>
                      </a:r>
                      <a:r>
                        <a:rPr lang="en-US" sz="1900" baseline="30000" dirty="0" smtClean="0"/>
                        <a:t>-1</a:t>
                      </a:r>
                      <a:endParaRPr lang="en-US" sz="19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0.625</a:t>
                      </a:r>
                      <a:r>
                        <a:rPr lang="en-US" sz="1900" baseline="0" dirty="0" smtClean="0"/>
                        <a:t> cm</a:t>
                      </a:r>
                      <a:r>
                        <a:rPr lang="en-US" sz="1900" baseline="30000" dirty="0" smtClean="0"/>
                        <a:t>-1</a:t>
                      </a:r>
                      <a:endParaRPr lang="en-US" sz="1900" baseline="300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Footprint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5x8 km rectangle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14 km diameter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circle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baseline="0" dirty="0" smtClean="0"/>
                        <a:t>Repeat cycle 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Once every 16 days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Daily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Equatorial</a:t>
                      </a:r>
                      <a:r>
                        <a:rPr lang="en-US" sz="1900" baseline="0" dirty="0" smtClean="0"/>
                        <a:t> crossing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1:30</a:t>
                      </a:r>
                      <a:r>
                        <a:rPr lang="en-US" sz="1900" baseline="0" dirty="0" smtClean="0"/>
                        <a:t> am and 1:30 pm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1:30 am</a:t>
                      </a:r>
                      <a:r>
                        <a:rPr lang="en-US" sz="1900" baseline="0" dirty="0" smtClean="0"/>
                        <a:t> and</a:t>
                      </a:r>
                      <a:r>
                        <a:rPr lang="en-US" sz="1900" dirty="0" smtClean="0"/>
                        <a:t> 1:30 pm</a:t>
                      </a: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Noise</a:t>
                      </a:r>
                      <a:r>
                        <a:rPr lang="en-US" sz="1900" baseline="0" dirty="0" smtClean="0"/>
                        <a:t> in NH3 window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0.09</a:t>
                      </a:r>
                      <a:r>
                        <a:rPr lang="en-US" sz="1900" baseline="0" dirty="0" smtClean="0"/>
                        <a:t> – 0.12 K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0.03 – 0.06 K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30" y="4317834"/>
            <a:ext cx="3843469" cy="254016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V="1">
            <a:off x="3954441" y="5365231"/>
            <a:ext cx="710780" cy="815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0955" y="2398778"/>
            <a:ext cx="7946745" cy="33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955" y="3089942"/>
            <a:ext cx="7946745" cy="33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0955" y="3852562"/>
            <a:ext cx="7946745" cy="33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7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CrIS</a:t>
            </a:r>
            <a:r>
              <a:rPr lang="en-US" dirty="0" smtClean="0"/>
              <a:t> NH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– June 13, 2012</a:t>
            </a:r>
            <a:endParaRPr lang="en-US" dirty="0"/>
          </a:p>
        </p:txBody>
      </p:sp>
      <p:pic>
        <p:nvPicPr>
          <p:cNvPr id="4" name="Picture 3" descr="cris_nh3_cal_20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9"/>
          <a:stretch/>
        </p:blipFill>
        <p:spPr>
          <a:xfrm>
            <a:off x="0" y="1931957"/>
            <a:ext cx="5296021" cy="3935468"/>
          </a:xfrm>
          <a:prstGeom prst="rect">
            <a:avLst/>
          </a:prstGeom>
        </p:spPr>
      </p:pic>
      <p:pic>
        <p:nvPicPr>
          <p:cNvPr id="5" name="Picture 4" descr="NH3_emis_mole_ag_20110613_12US2_cmaq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3"/>
          <a:stretch/>
        </p:blipFill>
        <p:spPr>
          <a:xfrm>
            <a:off x="5437214" y="2466350"/>
            <a:ext cx="3420617" cy="258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508" y="1556299"/>
            <a:ext cx="327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3366FF"/>
                </a:solidFill>
              </a:rPr>
              <a:t>CrIS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4771" y="2085456"/>
            <a:ext cx="327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CARB emissions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Final comments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454" y="598196"/>
            <a:ext cx="8980546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CO from </a:t>
            </a:r>
            <a:r>
              <a:rPr lang="en-US" b="1" dirty="0" err="1" smtClean="0">
                <a:solidFill>
                  <a:srgbClr val="3366FF"/>
                </a:solidFill>
                <a:cs typeface="Arial"/>
              </a:rPr>
              <a:t>CrIS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Will provide continuity to database established by AIRS, MOPITT and TES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High resolution </a:t>
            </a:r>
            <a:r>
              <a:rPr lang="en-US" b="1" dirty="0" err="1" smtClean="0">
                <a:solidFill>
                  <a:srgbClr val="3366FF"/>
                </a:solidFill>
                <a:cs typeface="Arial"/>
              </a:rPr>
              <a:t>CrIS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data is essential for accurate retrieval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  <a:cs typeface="Arial"/>
              </a:rPr>
              <a:t>Algorithm to be delivered to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the Sounder 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SIPS by the end of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2016</a:t>
            </a:r>
            <a:endParaRPr lang="en-US" b="1" dirty="0">
              <a:solidFill>
                <a:srgbClr val="3366FF"/>
              </a:solidFill>
              <a:cs typeface="Arial"/>
            </a:endParaRPr>
          </a:p>
          <a:p>
            <a:pPr lvl="1">
              <a:lnSpc>
                <a:spcPct val="120000"/>
              </a:lnSpc>
            </a:pP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endParaRPr lang="en-US" b="1" dirty="0">
              <a:solidFill>
                <a:srgbClr val="3366FF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from </a:t>
            </a:r>
            <a:r>
              <a:rPr lang="en-US" b="1" dirty="0" err="1" smtClean="0">
                <a:solidFill>
                  <a:srgbClr val="3366FF"/>
                </a:solidFill>
                <a:cs typeface="Arial"/>
              </a:rPr>
              <a:t>CrIS</a:t>
            </a: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L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everages experience with TES NH3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cs typeface="Arial"/>
              </a:rPr>
              <a:t>S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ensitive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to only higher amounts (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&gt; 1.0 </a:t>
            </a:r>
            <a:r>
              <a:rPr lang="en-US" b="1" dirty="0" err="1" smtClean="0">
                <a:solidFill>
                  <a:srgbClr val="FF0000"/>
                </a:solidFill>
                <a:cs typeface="Arial"/>
              </a:rPr>
              <a:t>ppbv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) of 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Requires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some 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thermal contrast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to detect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Captures spatial variability as measured by a surface instrument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Provides greater </a:t>
            </a:r>
            <a:r>
              <a:rPr lang="en-US" b="1" dirty="0">
                <a:solidFill>
                  <a:srgbClr val="FF0000"/>
                </a:solidFill>
                <a:cs typeface="Arial"/>
              </a:rPr>
              <a:t>temporal and spatial  coverage </a:t>
            </a:r>
            <a:r>
              <a:rPr lang="en-US" b="1" dirty="0">
                <a:solidFill>
                  <a:srgbClr val="3366FF"/>
                </a:solidFill>
                <a:cs typeface="Arial"/>
              </a:rPr>
              <a:t>than aircraft campaigns or surface 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networks </a:t>
            </a:r>
            <a:r>
              <a:rPr lang="en-US" b="1" dirty="0" smtClean="0">
                <a:solidFill>
                  <a:srgbClr val="FF0000"/>
                </a:solidFill>
                <a:cs typeface="Arial"/>
              </a:rPr>
              <a:t>or even TES</a:t>
            </a:r>
          </a:p>
          <a:p>
            <a:pPr marL="628650" lvl="1" indent="-1714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cs typeface="Arial"/>
              </a:rPr>
              <a:t>Algorithm to be delivered to the Sounder SIPS by the end of 2015</a:t>
            </a: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lvl="1"/>
            <a:endParaRPr lang="en-US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371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Acknowledgements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454" y="1228292"/>
            <a:ext cx="8980546" cy="543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10000"/>
              </a:lnSpc>
            </a:pPr>
            <a:endParaRPr lang="en-US" b="1" dirty="0" smtClean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Markus Mueller and Tomas </a:t>
            </a:r>
            <a:r>
              <a:rPr lang="en-US" dirty="0" err="1" smtClean="0">
                <a:solidFill>
                  <a:srgbClr val="3366FF"/>
                </a:solidFill>
              </a:rPr>
              <a:t>Mikoviny</a:t>
            </a:r>
            <a:r>
              <a:rPr lang="en-US" dirty="0" smtClean="0">
                <a:solidFill>
                  <a:srgbClr val="3366FF"/>
                </a:solidFill>
              </a:rPr>
              <a:t>  from the PTR instrument team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cs typeface="Arial"/>
              </a:rPr>
              <a:t>PICARRO instrument team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cs typeface="Arial"/>
              </a:rPr>
              <a:t>TES team at JPL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cs typeface="Arial"/>
              </a:rPr>
              <a:t>Jesse Bash and </a:t>
            </a:r>
            <a:r>
              <a:rPr lang="en-US" dirty="0" err="1" smtClean="0">
                <a:solidFill>
                  <a:srgbClr val="3366FF"/>
                </a:solidFill>
                <a:cs typeface="Arial"/>
              </a:rPr>
              <a:t>Rober</a:t>
            </a:r>
            <a:r>
              <a:rPr lang="en-US" dirty="0" smtClean="0">
                <a:solidFill>
                  <a:srgbClr val="3366FF"/>
                </a:solidFill>
                <a:cs typeface="Arial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cs typeface="Arial"/>
              </a:rPr>
              <a:t>Pinder</a:t>
            </a:r>
            <a:r>
              <a:rPr lang="en-US" dirty="0" smtClean="0">
                <a:solidFill>
                  <a:srgbClr val="3366FF"/>
                </a:solidFill>
                <a:cs typeface="Arial"/>
              </a:rPr>
              <a:t> from the EPA</a:t>
            </a: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Research </a:t>
            </a:r>
            <a:r>
              <a:rPr lang="en-US" dirty="0">
                <a:solidFill>
                  <a:srgbClr val="3366FF"/>
                </a:solidFill>
              </a:rPr>
              <a:t>was </a:t>
            </a:r>
            <a:r>
              <a:rPr lang="en-US" dirty="0" smtClean="0">
                <a:solidFill>
                  <a:srgbClr val="3366FF"/>
                </a:solidFill>
              </a:rPr>
              <a:t>supported </a:t>
            </a:r>
            <a:r>
              <a:rPr lang="en-US" dirty="0">
                <a:solidFill>
                  <a:srgbClr val="3366FF"/>
                </a:solidFill>
              </a:rPr>
              <a:t>by </a:t>
            </a:r>
            <a:endParaRPr lang="en-US" dirty="0" smtClean="0">
              <a:solidFill>
                <a:srgbClr val="3366FF"/>
              </a:solidFill>
            </a:endParaRP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the </a:t>
            </a:r>
            <a:r>
              <a:rPr lang="en-US" dirty="0">
                <a:solidFill>
                  <a:srgbClr val="3366FF"/>
                </a:solidFill>
              </a:rPr>
              <a:t>Jet </a:t>
            </a:r>
            <a:r>
              <a:rPr lang="en-US" dirty="0" smtClean="0">
                <a:solidFill>
                  <a:srgbClr val="3366FF"/>
                </a:solidFill>
              </a:rPr>
              <a:t>Propulsion Laboratory</a:t>
            </a:r>
            <a:r>
              <a:rPr lang="en-US" dirty="0">
                <a:solidFill>
                  <a:srgbClr val="3366FF"/>
                </a:solidFill>
              </a:rPr>
              <a:t>, California Institute of Technology under </a:t>
            </a:r>
            <a:r>
              <a:rPr lang="en-US" dirty="0" smtClean="0">
                <a:solidFill>
                  <a:srgbClr val="3366FF"/>
                </a:solidFill>
              </a:rPr>
              <a:t>contract to </a:t>
            </a:r>
            <a:r>
              <a:rPr lang="en-US" dirty="0">
                <a:solidFill>
                  <a:srgbClr val="3366FF"/>
                </a:solidFill>
              </a:rPr>
              <a:t>the National Aeronautics and Space Administration (NASA)</a:t>
            </a:r>
            <a:r>
              <a:rPr lang="en-US" dirty="0" smtClean="0">
                <a:solidFill>
                  <a:srgbClr val="3366FF"/>
                </a:solidFill>
              </a:rPr>
              <a:t>.</a:t>
            </a: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NOAA Climate Program Office (CPO) Grant number NA130AR4310060 </a:t>
            </a:r>
            <a:endParaRPr lang="en-US" dirty="0" smtClean="0">
              <a:solidFill>
                <a:srgbClr val="3366FF"/>
              </a:solidFill>
            </a:endParaRP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CU support </a:t>
            </a:r>
            <a:r>
              <a:rPr lang="en-US" dirty="0">
                <a:solidFill>
                  <a:srgbClr val="3366FF"/>
                </a:solidFill>
              </a:rPr>
              <a:t>from NASA </a:t>
            </a:r>
            <a:r>
              <a:rPr lang="en-US" dirty="0" smtClean="0">
                <a:solidFill>
                  <a:srgbClr val="3366FF"/>
                </a:solidFill>
              </a:rPr>
              <a:t>grant NNX10AG63G </a:t>
            </a:r>
            <a:r>
              <a:rPr lang="en-US" dirty="0">
                <a:solidFill>
                  <a:srgbClr val="3366FF"/>
                </a:solidFill>
              </a:rPr>
              <a:t>and EPA-STAR </a:t>
            </a:r>
            <a:r>
              <a:rPr lang="en-US" dirty="0" smtClean="0">
                <a:solidFill>
                  <a:srgbClr val="3366FF"/>
                </a:solidFill>
              </a:rPr>
              <a:t>RD83455901</a:t>
            </a:r>
          </a:p>
          <a:p>
            <a:pPr marL="1085850" lvl="2" indent="-1714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Princeton support from NASA</a:t>
            </a:r>
            <a:r>
              <a:rPr lang="en-US" dirty="0">
                <a:solidFill>
                  <a:srgbClr val="3366FF"/>
                </a:solidFill>
              </a:rPr>
              <a:t> </a:t>
            </a:r>
            <a:r>
              <a:rPr lang="en-US" dirty="0" smtClean="0">
                <a:solidFill>
                  <a:srgbClr val="3366FF"/>
                </a:solidFill>
              </a:rPr>
              <a:t>grant NNX12AN64H</a:t>
            </a:r>
            <a:r>
              <a:rPr lang="en-US" dirty="0">
                <a:solidFill>
                  <a:srgbClr val="3366FF"/>
                </a:solidFill>
              </a:rPr>
              <a:t> </a:t>
            </a:r>
            <a:endParaRPr lang="en-US" dirty="0">
              <a:solidFill>
                <a:srgbClr val="3366FF"/>
              </a:solidFill>
              <a:cs typeface="Arial"/>
            </a:endParaRPr>
          </a:p>
          <a:p>
            <a:pPr marL="628650" lvl="1" indent="-171450">
              <a:lnSpc>
                <a:spcPct val="110000"/>
              </a:lnSpc>
              <a:buFont typeface="Arial"/>
              <a:buChar char="•"/>
            </a:pPr>
            <a:endParaRPr lang="en-US" b="1" dirty="0">
              <a:solidFill>
                <a:srgbClr val="3366FF"/>
              </a:solidFill>
              <a:cs typeface="Arial"/>
            </a:endParaRPr>
          </a:p>
          <a:p>
            <a:pPr lvl="1"/>
            <a:endParaRPr lang="en-US" b="1" dirty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18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182" y="2"/>
            <a:ext cx="8046018" cy="1224439"/>
          </a:xfrm>
        </p:spPr>
        <p:txBody>
          <a:bodyPr>
            <a:normAutofit/>
          </a:bodyPr>
          <a:lstStyle/>
          <a:p>
            <a:r>
              <a:rPr lang="en-US" b="1" dirty="0" smtClean="0"/>
              <a:t>In situ and TES in North Carolina</a:t>
            </a:r>
            <a:endParaRPr lang="en-US" b="1" dirty="0"/>
          </a:p>
        </p:txBody>
      </p:sp>
      <p:pic>
        <p:nvPicPr>
          <p:cNvPr id="6" name="Picture 5" descr="animal_density_NH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4" y="1931433"/>
            <a:ext cx="3252170" cy="3122083"/>
          </a:xfrm>
          <a:prstGeom prst="rect">
            <a:avLst/>
          </a:prstGeom>
        </p:spPr>
      </p:pic>
      <p:pic>
        <p:nvPicPr>
          <p:cNvPr id="7" name="Picture 6" descr="TESCAMNetdaytimemonthlyave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2" y="2037292"/>
            <a:ext cx="4303138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2864" y="1562100"/>
            <a:ext cx="310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vs</a:t>
            </a:r>
            <a:r>
              <a:rPr lang="en-US" b="1" dirty="0" smtClean="0">
                <a:solidFill>
                  <a:srgbClr val="3366FF"/>
                </a:solidFill>
              </a:rPr>
              <a:t> time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1200" y="15229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vs</a:t>
            </a:r>
            <a:r>
              <a:rPr lang="en-US" b="1" dirty="0" smtClean="0">
                <a:solidFill>
                  <a:srgbClr val="3366FF"/>
                </a:solidFill>
              </a:rPr>
              <a:t> source concentration 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99102"/>
            <a:ext cx="402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TES and surface measurements are qualitatively well correlated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0935" y="6145433"/>
            <a:ext cx="219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Pinder</a:t>
            </a:r>
            <a:r>
              <a:rPr lang="en-US" sz="1400" dirty="0" smtClean="0"/>
              <a:t> et al., GRL,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473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Validation in North Carolina</a:t>
            </a:r>
            <a:endParaRPr lang="en-US" sz="40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2" y="1317625"/>
            <a:ext cx="3959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0652" y="1549402"/>
            <a:ext cx="2493963" cy="393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Arial Bold" charset="0"/>
              </a:rPr>
              <a:t>North Carolina</a:t>
            </a:r>
          </a:p>
          <a:p>
            <a:pPr>
              <a:spcBef>
                <a:spcPct val="50000"/>
              </a:spcBef>
            </a:pPr>
            <a:r>
              <a:rPr lang="en-US" sz="1600" b="1" dirty="0">
                <a:latin typeface="Arial Bold" charset="0"/>
              </a:rPr>
              <a:t>I</a:t>
            </a:r>
            <a:r>
              <a:rPr lang="en-US" sz="1600" b="1" dirty="0" smtClean="0">
                <a:latin typeface="Arial Bold" charset="0"/>
              </a:rPr>
              <a:t>ntense </a:t>
            </a:r>
            <a:r>
              <a:rPr lang="en-US" sz="1600" b="1" dirty="0">
                <a:solidFill>
                  <a:schemeClr val="hlink"/>
                </a:solidFill>
                <a:latin typeface="Arial Bold" charset="0"/>
              </a:rPr>
              <a:t>livestock</a:t>
            </a:r>
            <a:r>
              <a:rPr lang="en-US" sz="1600" b="1" dirty="0">
                <a:latin typeface="Arial Bold" charset="0"/>
              </a:rPr>
              <a:t> </a:t>
            </a:r>
            <a:r>
              <a:rPr lang="en-US" sz="1600" b="1" dirty="0" smtClean="0">
                <a:latin typeface="Arial Bold" charset="0"/>
              </a:rPr>
              <a:t>farming (</a:t>
            </a:r>
            <a:r>
              <a:rPr lang="en-US" sz="1600" b="1" dirty="0" smtClean="0">
                <a:solidFill>
                  <a:srgbClr val="FF0000"/>
                </a:solidFill>
                <a:latin typeface="Arial Bold" charset="0"/>
              </a:rPr>
              <a:t>hogs</a:t>
            </a:r>
            <a:r>
              <a:rPr lang="en-US" sz="1600" b="1" dirty="0" smtClean="0">
                <a:latin typeface="Arial Bold" charset="0"/>
              </a:rPr>
              <a:t>, chickens, turkeys)</a:t>
            </a:r>
            <a:endParaRPr lang="en-US" sz="1600" b="1" dirty="0">
              <a:latin typeface="Arial Bold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EPA </a:t>
            </a:r>
            <a:r>
              <a:rPr lang="en-US" sz="1600" b="1" dirty="0" err="1" smtClean="0">
                <a:solidFill>
                  <a:srgbClr val="FF0000"/>
                </a:solidFill>
                <a:latin typeface="Arial Bold" charset="0"/>
              </a:rPr>
              <a:t>CAMNet</a:t>
            </a:r>
            <a:r>
              <a:rPr lang="en-US" sz="1600" b="1" dirty="0" smtClean="0">
                <a:latin typeface="Arial Bold" charset="0"/>
              </a:rPr>
              <a:t> </a:t>
            </a:r>
            <a:r>
              <a:rPr lang="en-US" sz="1600" b="1" dirty="0">
                <a:latin typeface="Arial Bold" charset="0"/>
              </a:rPr>
              <a:t>NH</a:t>
            </a:r>
            <a:r>
              <a:rPr lang="en-US" sz="1600" b="1" baseline="-25000" dirty="0">
                <a:latin typeface="Arial Bold" charset="0"/>
              </a:rPr>
              <a:t>3</a:t>
            </a:r>
            <a:r>
              <a:rPr lang="en-US" sz="1600" b="1" dirty="0">
                <a:latin typeface="Arial Bold" charset="0"/>
              </a:rPr>
              <a:t> </a:t>
            </a:r>
            <a:r>
              <a:rPr lang="en-US" sz="1600" b="1" dirty="0" smtClean="0">
                <a:latin typeface="Arial Bold" charset="0"/>
              </a:rPr>
              <a:t>monitoring network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TES high spatial density observations (</a:t>
            </a:r>
            <a:r>
              <a:rPr lang="en-US" sz="1600" b="1" dirty="0" smtClean="0">
                <a:solidFill>
                  <a:srgbClr val="FF0000"/>
                </a:solidFill>
                <a:latin typeface="Arial Bold" charset="0"/>
              </a:rPr>
              <a:t>transects</a:t>
            </a:r>
            <a:r>
              <a:rPr lang="en-US" sz="1600" b="1" dirty="0" smtClean="0">
                <a:latin typeface="Arial Bold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Feb – Dec 2009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latin typeface="Arial Bold" charset="0"/>
              </a:rPr>
              <a:t>Allows </a:t>
            </a:r>
            <a:r>
              <a:rPr lang="en-US" sz="1600" b="1" dirty="0">
                <a:latin typeface="Arial Bold" charset="0"/>
              </a:rPr>
              <a:t>detection of </a:t>
            </a:r>
            <a:r>
              <a:rPr lang="en-US" sz="1600" b="1" dirty="0">
                <a:solidFill>
                  <a:schemeClr val="hlink"/>
                </a:solidFill>
                <a:latin typeface="Arial Bold" charset="0"/>
              </a:rPr>
              <a:t>spatial variability</a:t>
            </a:r>
            <a:r>
              <a:rPr lang="en-US" sz="1600" b="1" dirty="0">
                <a:latin typeface="Arial Bold" charset="0"/>
              </a:rPr>
              <a:t> and </a:t>
            </a:r>
            <a:r>
              <a:rPr lang="en-US" sz="1600" b="1" dirty="0">
                <a:solidFill>
                  <a:schemeClr val="hlink"/>
                </a:solidFill>
                <a:latin typeface="Arial Bold" charset="0"/>
              </a:rPr>
              <a:t>seasonal trends</a:t>
            </a:r>
            <a:endParaRPr lang="en-US" sz="1600" dirty="0">
              <a:latin typeface="Arial Bold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7" y="1395414"/>
            <a:ext cx="61182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55902" y="4902004"/>
            <a:ext cx="5791199" cy="153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2"/>
                </a:solidFill>
                <a:latin typeface="Arial Bold" charset="0"/>
              </a:rPr>
              <a:t>CHALLENGE</a:t>
            </a:r>
            <a:endParaRPr lang="en-US" sz="1800" b="1" dirty="0">
              <a:solidFill>
                <a:schemeClr val="hlink"/>
              </a:solidFill>
              <a:latin typeface="Arial Bold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 typeface="Times" charset="0"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Arial Bold" charset="0"/>
              </a:rPr>
              <a:t>TES</a:t>
            </a:r>
            <a:r>
              <a:rPr lang="en-US" dirty="0">
                <a:latin typeface="Arial Bold" charset="0"/>
              </a:rPr>
              <a:t>: </a:t>
            </a:r>
            <a:r>
              <a:rPr lang="en-US" b="1" dirty="0">
                <a:solidFill>
                  <a:schemeClr val="hlink"/>
                </a:solidFill>
                <a:latin typeface="Arial Bold" charset="0"/>
              </a:rPr>
              <a:t>instantaneous</a:t>
            </a:r>
            <a:r>
              <a:rPr lang="en-US" dirty="0">
                <a:latin typeface="Arial Bold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 Bold" charset="0"/>
              </a:rPr>
              <a:t>profile </a:t>
            </a:r>
            <a:r>
              <a:rPr lang="en-US" dirty="0">
                <a:latin typeface="Arial Bold" charset="0"/>
              </a:rPr>
              <a:t>over</a:t>
            </a:r>
            <a:r>
              <a:rPr lang="en-US" dirty="0">
                <a:solidFill>
                  <a:schemeClr val="accent1"/>
                </a:solidFill>
                <a:latin typeface="Arial Bold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Bold" charset="0"/>
              </a:rPr>
              <a:t>5x8 km</a:t>
            </a:r>
            <a:r>
              <a:rPr lang="en-US" dirty="0">
                <a:solidFill>
                  <a:schemeClr val="hlink"/>
                </a:solidFill>
                <a:latin typeface="Arial Bold" charset="0"/>
              </a:rPr>
              <a:t> </a:t>
            </a:r>
            <a:endParaRPr lang="en-US" dirty="0">
              <a:latin typeface="Arial Bold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 typeface="Times" charset="0"/>
              <a:buChar char="•"/>
            </a:pPr>
            <a:r>
              <a:rPr lang="en-US" sz="1800" b="1" dirty="0" err="1">
                <a:solidFill>
                  <a:srgbClr val="0000FF"/>
                </a:solidFill>
                <a:latin typeface="Arial Bold" charset="0"/>
              </a:rPr>
              <a:t>CAMNet</a:t>
            </a:r>
            <a:r>
              <a:rPr lang="en-US" dirty="0">
                <a:latin typeface="Arial Bold" charset="0"/>
              </a:rPr>
              <a:t>: </a:t>
            </a:r>
            <a:r>
              <a:rPr lang="en-US" b="1" dirty="0">
                <a:solidFill>
                  <a:schemeClr val="hlink"/>
                </a:solidFill>
                <a:latin typeface="Arial Bold" charset="0"/>
              </a:rPr>
              <a:t>two week average</a:t>
            </a:r>
            <a:r>
              <a:rPr lang="en-US" dirty="0">
                <a:solidFill>
                  <a:schemeClr val="hlink"/>
                </a:solidFill>
                <a:latin typeface="Arial Bold" charset="0"/>
              </a:rPr>
              <a:t> </a:t>
            </a:r>
            <a:r>
              <a:rPr lang="en-US" dirty="0">
                <a:latin typeface="Arial Bold" charset="0"/>
              </a:rPr>
              <a:t>at a</a:t>
            </a:r>
            <a:r>
              <a:rPr lang="en-US" dirty="0">
                <a:solidFill>
                  <a:schemeClr val="hlink"/>
                </a:solidFill>
                <a:latin typeface="Arial Bold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rial Bold" charset="0"/>
              </a:rPr>
              <a:t>surface</a:t>
            </a:r>
            <a:r>
              <a:rPr lang="en-US" dirty="0">
                <a:solidFill>
                  <a:schemeClr val="accent2"/>
                </a:solidFill>
                <a:latin typeface="Arial Bold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Bold" charset="0"/>
              </a:rPr>
              <a:t>point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 typeface="Times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 Bold" charset="0"/>
              </a:rPr>
              <a:t> </a:t>
            </a:r>
            <a:r>
              <a:rPr lang="en-US" b="1" dirty="0" smtClean="0">
                <a:latin typeface="Arial Bold" charset="0"/>
              </a:rPr>
              <a:t>Cloudy summers</a:t>
            </a:r>
            <a:r>
              <a:rPr lang="en-US" dirty="0" smtClean="0">
                <a:solidFill>
                  <a:schemeClr val="accent2"/>
                </a:solidFill>
                <a:latin typeface="Arial Bold" charset="0"/>
              </a:rPr>
              <a:t>!</a:t>
            </a:r>
            <a:endParaRPr lang="en-US" dirty="0">
              <a:solidFill>
                <a:schemeClr val="accent2"/>
              </a:solidFill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580383" y="4397238"/>
            <a:ext cx="63236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4" y="2"/>
            <a:ext cx="7525317" cy="1028700"/>
          </a:xfrm>
        </p:spPr>
        <p:txBody>
          <a:bodyPr/>
          <a:lstStyle/>
          <a:p>
            <a:r>
              <a:rPr lang="en-US" b="1" dirty="0" smtClean="0"/>
              <a:t>Eastern China: 2007-2009</a:t>
            </a:r>
            <a:endParaRPr lang="en-US" b="1" dirty="0"/>
          </a:p>
        </p:txBody>
      </p:sp>
      <p:pic>
        <p:nvPicPr>
          <p:cNvPr id="5" name="Picture 4" descr="bei_tr.gif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4"/>
          <a:stretch/>
        </p:blipFill>
        <p:spPr>
          <a:xfrm>
            <a:off x="277697" y="2397533"/>
            <a:ext cx="3763467" cy="2407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3700" y="6446024"/>
            <a:ext cx="294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Surface NH</a:t>
            </a:r>
            <a:r>
              <a:rPr lang="en-US" b="1" baseline="-25000" dirty="0" smtClean="0">
                <a:latin typeface="Arial"/>
                <a:cs typeface="Arial"/>
              </a:rPr>
              <a:t>3</a:t>
            </a:r>
            <a:r>
              <a:rPr lang="en-US" b="1" dirty="0" smtClean="0">
                <a:latin typeface="Arial"/>
                <a:cs typeface="Arial"/>
              </a:rPr>
              <a:t>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5802" y="1028701"/>
            <a:ext cx="3034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TES NH</a:t>
            </a:r>
            <a:r>
              <a:rPr lang="en-US" b="1" baseline="-25000" dirty="0" smtClean="0">
                <a:latin typeface="Arial"/>
                <a:cs typeface="Arial"/>
              </a:rPr>
              <a:t>3 </a:t>
            </a:r>
            <a:r>
              <a:rPr lang="en-US" b="1" dirty="0" smtClean="0">
                <a:latin typeface="Arial"/>
                <a:cs typeface="Arial"/>
              </a:rPr>
              <a:t>over Beijing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1100" y="1154101"/>
            <a:ext cx="2349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TES </a:t>
            </a:r>
            <a:r>
              <a:rPr lang="en-US" b="1" dirty="0" smtClean="0">
                <a:latin typeface="Arial"/>
                <a:cs typeface="Arial"/>
              </a:rPr>
              <a:t>transect path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16400" y="1197062"/>
            <a:ext cx="0" cy="5618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5450" y="2539485"/>
            <a:ext cx="1352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Arial"/>
                <a:cs typeface="Arial"/>
              </a:rPr>
              <a:t>Beijing</a:t>
            </a:r>
            <a:endParaRPr lang="en-US" sz="1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21469" y="2595034"/>
            <a:ext cx="45719" cy="45719"/>
          </a:xfrm>
          <a:prstGeom prst="ellipse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35202" y="2714587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80383" y="4406900"/>
            <a:ext cx="1172905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Beijing</a:t>
            </a:r>
          </a:p>
          <a:p>
            <a:r>
              <a:rPr lang="en-US" sz="1400" dirty="0" err="1" smtClean="0">
                <a:solidFill>
                  <a:srgbClr val="008000"/>
                </a:solidFill>
              </a:rPr>
              <a:t>Shangdianzi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40084" y="6569137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Arial"/>
                <a:cs typeface="Arial"/>
              </a:rPr>
              <a:t>Meng</a:t>
            </a:r>
            <a:r>
              <a:rPr lang="en-US" sz="1000" dirty="0" smtClean="0">
                <a:latin typeface="Arial"/>
                <a:cs typeface="Arial"/>
              </a:rPr>
              <a:t> et al., ACP, 2011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1468" y="2432447"/>
            <a:ext cx="836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srgbClr val="FFFF00"/>
                </a:solidFill>
                <a:latin typeface="Arial"/>
                <a:cs typeface="Arial"/>
              </a:rPr>
              <a:t>Shangdianzi</a:t>
            </a:r>
            <a:endParaRPr lang="en-US" sz="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07582" y="1457597"/>
            <a:ext cx="3406668" cy="4988428"/>
            <a:chOff x="5007582" y="1093197"/>
            <a:chExt cx="3406668" cy="3741321"/>
          </a:xfrm>
        </p:grpSpPr>
        <p:pic>
          <p:nvPicPr>
            <p:cNvPr id="7" name="Picture 6" descr="meng_acp_beijing_nh3.tif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1" r="9099" b="3593"/>
            <a:stretch/>
          </p:blipFill>
          <p:spPr>
            <a:xfrm>
              <a:off x="5007582" y="3197684"/>
              <a:ext cx="3406668" cy="1636834"/>
            </a:xfrm>
            <a:prstGeom prst="rect">
              <a:avLst/>
            </a:prstGeom>
          </p:spPr>
        </p:pic>
        <p:pic>
          <p:nvPicPr>
            <p:cNvPr id="12" name="Picture 11" descr="plot_nh3_beijing_transect_vs_time.bei_onl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801" y="1093197"/>
              <a:ext cx="2808376" cy="2115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59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South Asia: July-August 2007</a:t>
            </a:r>
            <a:endParaRPr lang="en-US" b="1" dirty="0"/>
          </a:p>
        </p:txBody>
      </p:sp>
      <p:pic>
        <p:nvPicPr>
          <p:cNvPr id="3" name="Picture 2" descr="Ind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2" y="1585691"/>
            <a:ext cx="2709031" cy="354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000" y="5435600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Indus River Valley</a:t>
            </a:r>
            <a:endParaRPr lang="en-US" sz="1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1133" y="5497155"/>
            <a:ext cx="35578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High NH</a:t>
            </a:r>
            <a:r>
              <a:rPr lang="en-US" sz="1600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 north of New Delhi and in the northern Indus valley</a:t>
            </a:r>
            <a:endParaRPr lang="en-US" sz="16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pic>
        <p:nvPicPr>
          <p:cNvPr id="5" name="Picture 4" descr="tes_nh3_south_asia_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5770" y="1306022"/>
            <a:ext cx="3513585" cy="40729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850060" y="2961177"/>
            <a:ext cx="3129267" cy="565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1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4" y="-123908"/>
            <a:ext cx="7525317" cy="1224439"/>
          </a:xfrm>
        </p:spPr>
        <p:txBody>
          <a:bodyPr/>
          <a:lstStyle/>
          <a:p>
            <a:r>
              <a:rPr lang="en-US" dirty="0" smtClean="0"/>
              <a:t>Global NH</a:t>
            </a:r>
            <a:r>
              <a:rPr lang="en-US" baseline="-25000" dirty="0" smtClean="0"/>
              <a:t>3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438" y="1224439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Seasonal TES 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means from 2009 Global Surveys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0" y="4869797"/>
            <a:ext cx="7042771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High NH</a:t>
            </a:r>
            <a:r>
              <a:rPr lang="en-US" baseline="-25000" dirty="0" smtClean="0">
                <a:solidFill>
                  <a:srgbClr val="3366FF"/>
                </a:solidFill>
              </a:rPr>
              <a:t>3</a:t>
            </a:r>
            <a:r>
              <a:rPr lang="en-US" dirty="0" smtClean="0">
                <a:solidFill>
                  <a:srgbClr val="3366FF"/>
                </a:solidFill>
              </a:rPr>
              <a:t> in North American growing season </a:t>
            </a:r>
          </a:p>
          <a:p>
            <a:pPr marL="168275" indent="-168275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Hotspot over India and elevated amounts over eastern China</a:t>
            </a:r>
          </a:p>
          <a:p>
            <a:pPr marL="168275" indent="-168275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Biomass burning signal over South America and Africa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Picture 5" descr="TES_2008-SON_NH3_RTVM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76" y="1923396"/>
            <a:ext cx="3048000" cy="2946400"/>
          </a:xfrm>
          <a:prstGeom prst="rect">
            <a:avLst/>
          </a:prstGeom>
        </p:spPr>
      </p:pic>
      <p:pic>
        <p:nvPicPr>
          <p:cNvPr id="4" name="Picture 3" descr="TES_2008-JJA_NH3_RTVM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23396"/>
            <a:ext cx="3048000" cy="2946400"/>
          </a:xfrm>
          <a:prstGeom prst="rect">
            <a:avLst/>
          </a:prstGeom>
        </p:spPr>
      </p:pic>
      <p:pic>
        <p:nvPicPr>
          <p:cNvPr id="3" name="Picture 2" descr="TES_2008-MAM_NH3_RTVM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1" y="1923396"/>
            <a:ext cx="3048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"/>
            <a:ext cx="7721599" cy="1224439"/>
          </a:xfrm>
        </p:spPr>
        <p:txBody>
          <a:bodyPr>
            <a:normAutofit/>
          </a:bodyPr>
          <a:lstStyle/>
          <a:p>
            <a:r>
              <a:rPr lang="en-US" b="1" dirty="0" smtClean="0"/>
              <a:t>Measuring NH</a:t>
            </a:r>
            <a:r>
              <a:rPr lang="en-US" b="1" baseline="-25000" dirty="0" smtClean="0"/>
              <a:t>3</a:t>
            </a:r>
            <a:r>
              <a:rPr lang="en-US" b="1" dirty="0" smtClean="0"/>
              <a:t> daily variations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118" y="2423293"/>
            <a:ext cx="7145855" cy="4434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6691" y="1226211"/>
            <a:ext cx="68846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40CA31"/>
                </a:solidFill>
              </a:rPr>
              <a:t>North Carolina in situ data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CMAQ model with different temporal emission profiles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Static profile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solidFill>
                  <a:srgbClr val="DDE9FC"/>
                </a:solidFill>
              </a:rPr>
              <a:t>Dynamic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5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"/>
            <a:ext cx="7721599" cy="1224439"/>
          </a:xfrm>
        </p:spPr>
        <p:txBody>
          <a:bodyPr>
            <a:normAutofit/>
          </a:bodyPr>
          <a:lstStyle/>
          <a:p>
            <a:r>
              <a:rPr lang="en-US" b="1" dirty="0" smtClean="0"/>
              <a:t>NH</a:t>
            </a:r>
            <a:r>
              <a:rPr lang="en-US" b="1" baseline="-25000" dirty="0" smtClean="0"/>
              <a:t>3</a:t>
            </a:r>
            <a:r>
              <a:rPr lang="en-US" b="1" dirty="0" smtClean="0"/>
              <a:t> from a geostationary platfor</a:t>
            </a:r>
            <a:r>
              <a:rPr lang="en-US" dirty="0"/>
              <a:t>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54" y="1226211"/>
            <a:ext cx="4520577" cy="5331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544" y="1663012"/>
            <a:ext cx="4147308" cy="268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CMAQ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Simulated Retrievals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TES-</a:t>
            </a:r>
            <a:r>
              <a:rPr lang="en-US" b="1" dirty="0" smtClean="0">
                <a:solidFill>
                  <a:srgbClr val="3366FF"/>
                </a:solidFill>
              </a:rPr>
              <a:t>like </a:t>
            </a:r>
            <a:r>
              <a:rPr lang="en-US" b="1" dirty="0" err="1" smtClean="0">
                <a:solidFill>
                  <a:srgbClr val="3366FF"/>
                </a:solidFill>
              </a:rPr>
              <a:t>instument</a:t>
            </a:r>
            <a:endParaRPr lang="en-US" b="1" dirty="0" smtClean="0">
              <a:solidFill>
                <a:srgbClr val="3366FF"/>
              </a:solidFill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Geostationary </a:t>
            </a:r>
            <a:r>
              <a:rPr lang="en-US" b="1" dirty="0" smtClean="0">
                <a:solidFill>
                  <a:srgbClr val="3366FF"/>
                </a:solidFill>
              </a:rPr>
              <a:t>platform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Provides data every three hours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CMAQ profiles </a:t>
            </a:r>
            <a:r>
              <a:rPr lang="en-US" b="1" dirty="0" smtClean="0">
                <a:solidFill>
                  <a:srgbClr val="3366FF"/>
                </a:solidFill>
              </a:rPr>
              <a:t>over</a:t>
            </a:r>
            <a:r>
              <a:rPr lang="en-US" b="1" dirty="0" smtClean="0">
                <a:solidFill>
                  <a:srgbClr val="FF0000"/>
                </a:solidFill>
              </a:rPr>
              <a:t> California</a:t>
            </a:r>
            <a:r>
              <a:rPr lang="en-US" b="1" dirty="0" smtClean="0">
                <a:solidFill>
                  <a:srgbClr val="0000FF"/>
                </a:solidFill>
              </a:rPr>
              <a:t> for a </a:t>
            </a:r>
            <a:r>
              <a:rPr lang="en-US" b="1" dirty="0" smtClean="0">
                <a:solidFill>
                  <a:srgbClr val="FF0000"/>
                </a:solidFill>
              </a:rPr>
              <a:t>warm July </a:t>
            </a:r>
            <a:r>
              <a:rPr lang="en-US" b="1" dirty="0" smtClean="0">
                <a:solidFill>
                  <a:srgbClr val="0000FF"/>
                </a:solidFill>
              </a:rPr>
              <a:t>day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Difference in CMAQ NH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matches</a:t>
            </a:r>
            <a:r>
              <a:rPr lang="en-US" b="1" dirty="0" smtClean="0">
                <a:solidFill>
                  <a:srgbClr val="0000FF"/>
                </a:solidFill>
              </a:rPr>
              <a:t> difference in retrieved NH</a:t>
            </a:r>
            <a:r>
              <a:rPr lang="en-US" b="1" baseline="-25000" dirty="0" smtClean="0">
                <a:solidFill>
                  <a:srgbClr val="0000FF"/>
                </a:solidFill>
              </a:rPr>
              <a:t>3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84750" y="5899151"/>
            <a:ext cx="3867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36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120" y="-64084"/>
            <a:ext cx="3417809" cy="1224439"/>
          </a:xfrm>
        </p:spPr>
        <p:txBody>
          <a:bodyPr/>
          <a:lstStyle/>
          <a:p>
            <a:r>
              <a:rPr lang="en-US" dirty="0"/>
              <a:t>Why CO?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510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8000" dirty="0"/>
              <a:t>Important role in atmospheric </a:t>
            </a:r>
            <a:r>
              <a:rPr lang="en-US" sz="8000" dirty="0">
                <a:solidFill>
                  <a:srgbClr val="FF0000"/>
                </a:solidFill>
              </a:rPr>
              <a:t>chemistry</a:t>
            </a:r>
            <a:r>
              <a:rPr lang="en-US" sz="8000" dirty="0"/>
              <a:t> &amp; </a:t>
            </a:r>
            <a:r>
              <a:rPr lang="en-US" sz="8000" dirty="0">
                <a:solidFill>
                  <a:srgbClr val="FF0000"/>
                </a:solidFill>
              </a:rPr>
              <a:t>climate</a:t>
            </a:r>
          </a:p>
          <a:p>
            <a:pPr lvl="1">
              <a:lnSpc>
                <a:spcPct val="110000"/>
              </a:lnSpc>
            </a:pPr>
            <a:r>
              <a:rPr lang="en-US" sz="8000" dirty="0">
                <a:solidFill>
                  <a:srgbClr val="FF0000"/>
                </a:solidFill>
              </a:rPr>
              <a:t>Sources </a:t>
            </a:r>
            <a:r>
              <a:rPr lang="en-US" sz="8000" dirty="0"/>
              <a:t>are </a:t>
            </a:r>
            <a:r>
              <a:rPr lang="en-US" sz="8000" dirty="0">
                <a:solidFill>
                  <a:srgbClr val="FF0000"/>
                </a:solidFill>
              </a:rPr>
              <a:t>incomplete combustion </a:t>
            </a:r>
            <a:r>
              <a:rPr lang="en-US" sz="8000" dirty="0"/>
              <a:t>(both fires &amp; fossil fuel) &amp; hydrocarbon oxidation</a:t>
            </a:r>
          </a:p>
          <a:p>
            <a:pPr lvl="1">
              <a:lnSpc>
                <a:spcPct val="110000"/>
              </a:lnSpc>
            </a:pPr>
            <a:r>
              <a:rPr lang="en-US" sz="8000" dirty="0"/>
              <a:t>Primary </a:t>
            </a:r>
            <a:r>
              <a:rPr lang="en-US" sz="8000" dirty="0">
                <a:solidFill>
                  <a:srgbClr val="FF0000"/>
                </a:solidFill>
              </a:rPr>
              <a:t>sink</a:t>
            </a:r>
            <a:r>
              <a:rPr lang="en-US" sz="8000" dirty="0"/>
              <a:t> is </a:t>
            </a:r>
            <a:r>
              <a:rPr lang="en-US" sz="8000" dirty="0">
                <a:solidFill>
                  <a:srgbClr val="FF0000"/>
                </a:solidFill>
              </a:rPr>
              <a:t>oxidation</a:t>
            </a:r>
            <a:r>
              <a:rPr lang="en-US" sz="8000" dirty="0"/>
              <a:t> by </a:t>
            </a:r>
            <a:r>
              <a:rPr lang="en-US" sz="8000" dirty="0">
                <a:solidFill>
                  <a:srgbClr val="FF0000"/>
                </a:solidFill>
              </a:rPr>
              <a:t>OH</a:t>
            </a:r>
          </a:p>
          <a:p>
            <a:pPr lvl="1">
              <a:lnSpc>
                <a:spcPct val="110000"/>
              </a:lnSpc>
            </a:pPr>
            <a:r>
              <a:rPr lang="en-US" sz="8000" dirty="0">
                <a:solidFill>
                  <a:srgbClr val="FF0000"/>
                </a:solidFill>
              </a:rPr>
              <a:t>Precursor</a:t>
            </a:r>
            <a:r>
              <a:rPr lang="en-US" sz="8000" dirty="0"/>
              <a:t> to </a:t>
            </a:r>
            <a:r>
              <a:rPr lang="en-US" sz="8000" dirty="0">
                <a:solidFill>
                  <a:srgbClr val="FF0000"/>
                </a:solidFill>
              </a:rPr>
              <a:t>CO</a:t>
            </a:r>
            <a:r>
              <a:rPr lang="en-US" sz="8000" baseline="-25000" dirty="0">
                <a:solidFill>
                  <a:srgbClr val="FF0000"/>
                </a:solidFill>
              </a:rPr>
              <a:t>2</a:t>
            </a:r>
            <a:r>
              <a:rPr lang="en-US" sz="8000" dirty="0"/>
              <a:t> and </a:t>
            </a:r>
            <a:r>
              <a:rPr lang="en-US" sz="8000" dirty="0">
                <a:solidFill>
                  <a:srgbClr val="FF0000"/>
                </a:solidFill>
              </a:rPr>
              <a:t>tropospheric O</a:t>
            </a:r>
            <a:r>
              <a:rPr lang="en-US" sz="8000" baseline="-25000" dirty="0"/>
              <a:t>3</a:t>
            </a:r>
          </a:p>
          <a:p>
            <a:pPr lvl="1">
              <a:lnSpc>
                <a:spcPct val="110000"/>
              </a:lnSpc>
            </a:pPr>
            <a:r>
              <a:rPr lang="en-US" sz="8000" dirty="0"/>
              <a:t>Indirect </a:t>
            </a:r>
            <a:r>
              <a:rPr lang="en-US" sz="8000" dirty="0">
                <a:solidFill>
                  <a:srgbClr val="FF0000"/>
                </a:solidFill>
              </a:rPr>
              <a:t>RF of 0.23 W/m</a:t>
            </a:r>
            <a:r>
              <a:rPr lang="en-US" sz="8000" baseline="30000" dirty="0">
                <a:solidFill>
                  <a:srgbClr val="FF0000"/>
                </a:solidFill>
              </a:rPr>
              <a:t>2</a:t>
            </a:r>
            <a:r>
              <a:rPr lang="en-US" sz="8000" dirty="0">
                <a:solidFill>
                  <a:srgbClr val="FF0000"/>
                </a:solidFill>
              </a:rPr>
              <a:t> for CO </a:t>
            </a:r>
            <a:r>
              <a:rPr lang="en-US" sz="8000" dirty="0"/>
              <a:t>emissions (IPCC AR5)</a:t>
            </a:r>
          </a:p>
          <a:p>
            <a:pPr>
              <a:lnSpc>
                <a:spcPct val="110000"/>
              </a:lnSpc>
            </a:pPr>
            <a:r>
              <a:rPr lang="en-US" sz="8000" b="1" dirty="0">
                <a:solidFill>
                  <a:srgbClr val="008000"/>
                </a:solidFill>
              </a:rPr>
              <a:t>Ideal tracer for pollution transport</a:t>
            </a:r>
          </a:p>
          <a:p>
            <a:pPr lvl="1">
              <a:lnSpc>
                <a:spcPct val="110000"/>
              </a:lnSpc>
            </a:pPr>
            <a:r>
              <a:rPr lang="en-US" sz="8000" dirty="0">
                <a:solidFill>
                  <a:srgbClr val="FF0000"/>
                </a:solidFill>
              </a:rPr>
              <a:t>Lifetime</a:t>
            </a:r>
            <a:r>
              <a:rPr lang="en-US" sz="8000" dirty="0"/>
              <a:t> is </a:t>
            </a:r>
            <a:r>
              <a:rPr lang="en-US" sz="8000" dirty="0">
                <a:solidFill>
                  <a:srgbClr val="FF0000"/>
                </a:solidFill>
              </a:rPr>
              <a:t>weeks to months</a:t>
            </a:r>
            <a:r>
              <a:rPr lang="en-US" sz="8000" dirty="0"/>
              <a:t>, so </a:t>
            </a:r>
            <a:r>
              <a:rPr lang="en-US" sz="8000" dirty="0">
                <a:solidFill>
                  <a:srgbClr val="FF0000"/>
                </a:solidFill>
              </a:rPr>
              <a:t>CO</a:t>
            </a:r>
            <a:r>
              <a:rPr lang="en-US" sz="8000" dirty="0"/>
              <a:t> is </a:t>
            </a:r>
            <a:r>
              <a:rPr lang="en-US" sz="8000" dirty="0">
                <a:solidFill>
                  <a:srgbClr val="FF0000"/>
                </a:solidFill>
              </a:rPr>
              <a:t>transported globally</a:t>
            </a:r>
            <a:r>
              <a:rPr lang="en-US" sz="8000" dirty="0"/>
              <a:t>, but </a:t>
            </a:r>
            <a:r>
              <a:rPr lang="en-US" sz="8000" dirty="0">
                <a:solidFill>
                  <a:srgbClr val="FF0000"/>
                </a:solidFill>
              </a:rPr>
              <a:t>not evenly mixed </a:t>
            </a:r>
            <a:r>
              <a:rPr lang="en-US" sz="8000" dirty="0"/>
              <a:t>(like longer lived species)</a:t>
            </a:r>
          </a:p>
          <a:p>
            <a:pPr lvl="1">
              <a:lnSpc>
                <a:spcPct val="110000"/>
              </a:lnSpc>
            </a:pPr>
            <a:r>
              <a:rPr lang="en-US" sz="8000" dirty="0">
                <a:solidFill>
                  <a:srgbClr val="FF0000"/>
                </a:solidFill>
              </a:rPr>
              <a:t>Easy to measure </a:t>
            </a:r>
            <a:r>
              <a:rPr lang="en-US" sz="8000" dirty="0"/>
              <a:t>elevated CO above background levels</a:t>
            </a:r>
          </a:p>
          <a:p>
            <a:pPr marL="355600">
              <a:lnSpc>
                <a:spcPct val="110000"/>
              </a:lnSpc>
            </a:pPr>
            <a:r>
              <a:rPr lang="en-US" sz="8000" dirty="0"/>
              <a:t>Global direct emissions of CO (~half of atmos. CO)</a:t>
            </a:r>
          </a:p>
          <a:p>
            <a:pPr marL="692150" lvl="1" indent="-342900">
              <a:lnSpc>
                <a:spcPct val="110000"/>
              </a:lnSpc>
            </a:pPr>
            <a:r>
              <a:rPr lang="en-US" sz="8000" dirty="0"/>
              <a:t>~500-600 </a:t>
            </a:r>
            <a:r>
              <a:rPr lang="en-US" sz="8000" dirty="0" err="1"/>
              <a:t>Tg</a:t>
            </a:r>
            <a:r>
              <a:rPr lang="en-US" sz="8000" dirty="0"/>
              <a:t>/</a:t>
            </a:r>
            <a:r>
              <a:rPr lang="en-US" sz="8000" dirty="0" err="1"/>
              <a:t>yr</a:t>
            </a:r>
            <a:r>
              <a:rPr lang="en-US" sz="8000" dirty="0"/>
              <a:t> anthropogenic (relatively stable)</a:t>
            </a:r>
          </a:p>
          <a:p>
            <a:pPr marL="692150" lvl="1" indent="-342900">
              <a:lnSpc>
                <a:spcPct val="110000"/>
              </a:lnSpc>
            </a:pPr>
            <a:r>
              <a:rPr lang="en-US" sz="8000" dirty="0"/>
              <a:t>~300-600 </a:t>
            </a:r>
            <a:r>
              <a:rPr lang="en-US" sz="8000" dirty="0" err="1"/>
              <a:t>Tg</a:t>
            </a:r>
            <a:r>
              <a:rPr lang="en-US" sz="8000" dirty="0"/>
              <a:t>/</a:t>
            </a:r>
            <a:r>
              <a:rPr lang="en-US" sz="8000" dirty="0" err="1"/>
              <a:t>yr</a:t>
            </a:r>
            <a:r>
              <a:rPr lang="en-US" sz="8000" dirty="0"/>
              <a:t> biomass burning (large </a:t>
            </a:r>
            <a:r>
              <a:rPr lang="en-US" sz="8000" dirty="0" err="1"/>
              <a:t>interannual</a:t>
            </a:r>
            <a:r>
              <a:rPr lang="en-US" sz="8000" dirty="0"/>
              <a:t> variability</a:t>
            </a:r>
            <a:r>
              <a:rPr lang="en-US" sz="7200" dirty="0"/>
              <a:t>)</a:t>
            </a:r>
          </a:p>
          <a:p>
            <a:pPr lvl="1"/>
            <a:endParaRPr lang="en-US" sz="72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20594" y="178544"/>
            <a:ext cx="2766206" cy="981811"/>
            <a:chOff x="4662677" y="169087"/>
            <a:chExt cx="2766206" cy="736358"/>
          </a:xfrm>
        </p:grpSpPr>
        <p:sp>
          <p:nvSpPr>
            <p:cNvPr id="5" name="Oval 4"/>
            <p:cNvSpPr/>
            <p:nvPr/>
          </p:nvSpPr>
          <p:spPr>
            <a:xfrm>
              <a:off x="5037330" y="169087"/>
              <a:ext cx="779121" cy="736358"/>
            </a:xfrm>
            <a:prstGeom prst="ellipse">
              <a:avLst/>
            </a:prstGeom>
            <a:solidFill>
              <a:srgbClr val="0000FF"/>
            </a:solidFill>
            <a:effectLst>
              <a:outerShdw blurRad="63500" dist="63500" dir="5400000" sx="101000" sy="10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467774" y="269044"/>
              <a:ext cx="572867" cy="562229"/>
            </a:xfrm>
            <a:prstGeom prst="ellipse">
              <a:avLst/>
            </a:prstGeom>
            <a:solidFill>
              <a:srgbClr val="FF0000"/>
            </a:solidFill>
            <a:effectLst>
              <a:outerShdw blurRad="63500" dist="38100" dir="16380000" sx="101000" sy="101000" rotWithShape="0">
                <a:srgbClr val="000000">
                  <a:alpha val="8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5827400" y="394614"/>
              <a:ext cx="619028" cy="192397"/>
            </a:xfrm>
            <a:custGeom>
              <a:avLst/>
              <a:gdLst>
                <a:gd name="connsiteX0" fmla="*/ 0 w 533645"/>
                <a:gd name="connsiteY0" fmla="*/ 160322 h 192397"/>
                <a:gd name="connsiteX1" fmla="*/ 53364 w 533645"/>
                <a:gd name="connsiteY1" fmla="*/ 245 h 192397"/>
                <a:gd name="connsiteX2" fmla="*/ 149421 w 533645"/>
                <a:gd name="connsiteY2" fmla="*/ 192338 h 192397"/>
                <a:gd name="connsiteX3" fmla="*/ 245477 w 533645"/>
                <a:gd name="connsiteY3" fmla="*/ 10916 h 192397"/>
                <a:gd name="connsiteX4" fmla="*/ 341533 w 533645"/>
                <a:gd name="connsiteY4" fmla="*/ 192338 h 192397"/>
                <a:gd name="connsiteX5" fmla="*/ 426916 w 533645"/>
                <a:gd name="connsiteY5" fmla="*/ 32260 h 192397"/>
                <a:gd name="connsiteX6" fmla="*/ 512299 w 533645"/>
                <a:gd name="connsiteY6" fmla="*/ 149651 h 192397"/>
                <a:gd name="connsiteX7" fmla="*/ 533645 w 533645"/>
                <a:gd name="connsiteY7" fmla="*/ 170994 h 192397"/>
                <a:gd name="connsiteX8" fmla="*/ 512299 w 533645"/>
                <a:gd name="connsiteY8" fmla="*/ 149651 h 19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3645" h="192397">
                  <a:moveTo>
                    <a:pt x="0" y="160322"/>
                  </a:moveTo>
                  <a:cubicBezTo>
                    <a:pt x="14230" y="77615"/>
                    <a:pt x="28461" y="-5091"/>
                    <a:pt x="53364" y="245"/>
                  </a:cubicBezTo>
                  <a:cubicBezTo>
                    <a:pt x="78267" y="5581"/>
                    <a:pt x="117402" y="190560"/>
                    <a:pt x="149421" y="192338"/>
                  </a:cubicBezTo>
                  <a:cubicBezTo>
                    <a:pt x="181440" y="194116"/>
                    <a:pt x="213458" y="10916"/>
                    <a:pt x="245477" y="10916"/>
                  </a:cubicBezTo>
                  <a:cubicBezTo>
                    <a:pt x="277496" y="10916"/>
                    <a:pt x="311293" y="188781"/>
                    <a:pt x="341533" y="192338"/>
                  </a:cubicBezTo>
                  <a:cubicBezTo>
                    <a:pt x="371773" y="195895"/>
                    <a:pt x="398455" y="39374"/>
                    <a:pt x="426916" y="32260"/>
                  </a:cubicBezTo>
                  <a:cubicBezTo>
                    <a:pt x="455377" y="25146"/>
                    <a:pt x="494511" y="126529"/>
                    <a:pt x="512299" y="149651"/>
                  </a:cubicBezTo>
                  <a:cubicBezTo>
                    <a:pt x="530087" y="172773"/>
                    <a:pt x="533645" y="170994"/>
                    <a:pt x="533645" y="170994"/>
                  </a:cubicBezTo>
                  <a:lnTo>
                    <a:pt x="512299" y="14965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rved Right Arrow 7"/>
            <p:cNvSpPr/>
            <p:nvPr/>
          </p:nvSpPr>
          <p:spPr>
            <a:xfrm>
              <a:off x="4662677" y="372716"/>
              <a:ext cx="315271" cy="477412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urved Left Arrow 8"/>
            <p:cNvSpPr/>
            <p:nvPr/>
          </p:nvSpPr>
          <p:spPr>
            <a:xfrm flipV="1">
              <a:off x="7087347" y="309238"/>
              <a:ext cx="341536" cy="477412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66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 NH</a:t>
            </a:r>
            <a:r>
              <a:rPr lang="en-US" b="1" baseline="-25000" dirty="0" smtClean="0"/>
              <a:t>3</a:t>
            </a:r>
            <a:r>
              <a:rPr lang="en-US" b="1" dirty="0" smtClean="0"/>
              <a:t> and CO</a:t>
            </a:r>
            <a:endParaRPr lang="en-US" b="1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83" y="1537196"/>
            <a:ext cx="2583543" cy="18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83" y="3277806"/>
            <a:ext cx="2583543" cy="18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83" y="5021057"/>
            <a:ext cx="2583543" cy="183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8014" y="1224439"/>
            <a:ext cx="22156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Monthly NH</a:t>
            </a:r>
            <a:r>
              <a:rPr lang="en-US" baseline="-25000" dirty="0">
                <a:solidFill>
                  <a:srgbClr val="3366FF"/>
                </a:solidFill>
              </a:rPr>
              <a:t>3</a:t>
            </a:r>
            <a:r>
              <a:rPr lang="en-US" dirty="0">
                <a:solidFill>
                  <a:srgbClr val="3366FF"/>
                </a:solidFill>
              </a:rPr>
              <a:t> RVMR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9702" y="2133673"/>
            <a:ext cx="1172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July 2010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9700" y="3812380"/>
            <a:ext cx="1185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Aug 2010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4532" y="5568883"/>
            <a:ext cx="123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66FF"/>
                </a:solidFill>
              </a:rPr>
              <a:t>Sept 2010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31490" y="1215202"/>
            <a:ext cx="2724320" cy="5579631"/>
            <a:chOff x="1331490" y="1215201"/>
            <a:chExt cx="2724320" cy="5579631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90" y="1522678"/>
              <a:ext cx="2583543" cy="183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471749" y="1215201"/>
              <a:ext cx="2584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3366FF"/>
                  </a:solidFill>
                </a:rPr>
                <a:t>Monthly CO at 681 </a:t>
              </a:r>
              <a:r>
                <a:rPr lang="en-US" dirty="0" err="1">
                  <a:solidFill>
                    <a:srgbClr val="3366FF"/>
                  </a:solidFill>
                </a:rPr>
                <a:t>hPa</a:t>
              </a:r>
              <a:endParaRPr lang="en-US" dirty="0">
                <a:solidFill>
                  <a:srgbClr val="3366FF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90" y="3262246"/>
              <a:ext cx="2583543" cy="183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490" y="4957887"/>
              <a:ext cx="2583543" cy="183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6934201" y="1641124"/>
            <a:ext cx="220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NH</a:t>
            </a:r>
            <a:r>
              <a:rPr lang="en-US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 from TES V005 operational product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2" y="4810375"/>
            <a:ext cx="2209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Biomass burning in South America is evident in both CO and NH</a:t>
            </a:r>
            <a:r>
              <a:rPr lang="en-US" b="1" baseline="-25000" dirty="0" smtClean="0">
                <a:solidFill>
                  <a:srgbClr val="3366FF"/>
                </a:solidFill>
                <a:latin typeface="Arial"/>
                <a:cs typeface="Arial"/>
              </a:rPr>
              <a:t>3 </a:t>
            </a: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maps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34204" y="3374139"/>
            <a:ext cx="177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High NH3 values over northern India</a:t>
            </a:r>
            <a:endParaRPr lang="en-US" b="1" dirty="0">
              <a:solidFill>
                <a:srgbClr val="3366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235700" y="2286001"/>
            <a:ext cx="698502" cy="876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 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97000" y="1224441"/>
            <a:ext cx="642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NH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3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82" y="1993880"/>
            <a:ext cx="6104322" cy="4425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092" y="6413272"/>
            <a:ext cx="18882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Shephard</a:t>
            </a:r>
            <a:r>
              <a:rPr lang="en-US" sz="1400" dirty="0"/>
              <a:t> et al</a:t>
            </a:r>
            <a:r>
              <a:rPr lang="en-US" sz="1400" dirty="0" smtClean="0"/>
              <a:t>.[2011]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6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has a trend</a:t>
            </a:r>
            <a:endParaRPr lang="en-US" dirty="0"/>
          </a:p>
        </p:txBody>
      </p:sp>
      <p:pic>
        <p:nvPicPr>
          <p:cNvPr id="9" name="Picture 8" descr="YRA_norm08_Nhem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2" y="1224440"/>
            <a:ext cx="5209820" cy="2778333"/>
          </a:xfrm>
          <a:prstGeom prst="rect">
            <a:avLst/>
          </a:prstGeom>
        </p:spPr>
      </p:pic>
      <p:pic>
        <p:nvPicPr>
          <p:cNvPr id="10" name="Picture 9" descr="YRA_norm08_Shem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2" y="4046046"/>
            <a:ext cx="5209820" cy="2704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09402" y="1470174"/>
            <a:ext cx="201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N. Hemisphere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9521" y="4908641"/>
            <a:ext cx="2208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S. Hemisphere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09402" y="2295496"/>
            <a:ext cx="3100711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Consistent with a continuation of 1991-2001 trend for</a:t>
            </a:r>
          </a:p>
          <a:p>
            <a:r>
              <a:rPr lang="en-US" sz="1600" dirty="0" smtClean="0">
                <a:solidFill>
                  <a:srgbClr val="3366FF"/>
                </a:solidFill>
              </a:rPr>
              <a:t>NH surface CO: -0.8%/year (</a:t>
            </a:r>
            <a:r>
              <a:rPr lang="en-US" sz="1600" dirty="0" err="1" smtClean="0">
                <a:solidFill>
                  <a:srgbClr val="3366FF"/>
                </a:solidFill>
              </a:rPr>
              <a:t>Novelli</a:t>
            </a:r>
            <a:r>
              <a:rPr lang="en-US" sz="1600" dirty="0" smtClean="0">
                <a:solidFill>
                  <a:srgbClr val="3366FF"/>
                </a:solidFill>
              </a:rPr>
              <a:t> et al., JGR, 2003)</a:t>
            </a:r>
            <a:endParaRPr lang="en-US" sz="1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0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…and a seasonal cycle</a:t>
            </a:r>
            <a:endParaRPr lang="en-US" dirty="0"/>
          </a:p>
        </p:txBody>
      </p:sp>
      <p:pic>
        <p:nvPicPr>
          <p:cNvPr id="4" name="Picture 3" descr="moavg_Nhem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4" y="1224441"/>
            <a:ext cx="5669643" cy="2329747"/>
          </a:xfrm>
          <a:prstGeom prst="rect">
            <a:avLst/>
          </a:prstGeom>
        </p:spPr>
      </p:pic>
      <p:pic>
        <p:nvPicPr>
          <p:cNvPr id="5" name="Picture 4" descr="moavg_Shem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34" y="3854315"/>
            <a:ext cx="5669643" cy="2347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1741" y="5578596"/>
            <a:ext cx="179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AIRS bias also shown in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George et al., ACP 2009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5528" y="1224441"/>
            <a:ext cx="120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0° to 60°N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5528" y="4062151"/>
            <a:ext cx="1243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0° to 60°S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8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684" y="-191580"/>
            <a:ext cx="7525317" cy="122443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NH</a:t>
            </a:r>
            <a:r>
              <a:rPr lang="en-US" sz="4000" b="1" baseline="-25000" dirty="0" smtClean="0"/>
              <a:t>3</a:t>
            </a:r>
            <a:r>
              <a:rPr lang="en-US" sz="4000" dirty="0" smtClean="0"/>
              <a:t> </a:t>
            </a:r>
            <a:r>
              <a:rPr lang="en-US" sz="4000" b="1" dirty="0" smtClean="0"/>
              <a:t>Sources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6" name="Picture 5" descr="vents-emitting-smoke_~cfr0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3274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098210" y="5377112"/>
            <a:ext cx="6156791" cy="1480889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563087" y="4427301"/>
            <a:ext cx="2562770" cy="1411475"/>
            <a:chOff x="4724400" y="3505200"/>
            <a:chExt cx="4409767" cy="2676525"/>
          </a:xfrm>
        </p:grpSpPr>
        <p:pic>
          <p:nvPicPr>
            <p:cNvPr id="5" name="Picture 4" descr="forest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953000"/>
              <a:ext cx="1752600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0800000">
              <a:off x="4724400" y="36576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5715000" y="3505200"/>
              <a:ext cx="838200" cy="1447800"/>
            </a:xfrm>
            <a:prstGeom prst="upArrow">
              <a:avLst>
                <a:gd name="adj1" fmla="val 50000"/>
                <a:gd name="adj2" fmla="val 43182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6278481" y="4151311"/>
              <a:ext cx="2855686" cy="1225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3366FF"/>
                  </a:solidFill>
                  <a:latin typeface="Arial" charset="0"/>
                </a:rPr>
                <a:t>Bi-directional </a:t>
              </a:r>
              <a:endParaRPr lang="en-US" sz="1800" b="1" dirty="0" smtClean="0">
                <a:solidFill>
                  <a:srgbClr val="3366FF"/>
                </a:solidFill>
                <a:latin typeface="Arial" charset="0"/>
              </a:endParaRPr>
            </a:p>
            <a:p>
              <a:pPr algn="ctr"/>
              <a:r>
                <a:rPr lang="en-US" sz="1800" b="1" dirty="0" smtClean="0">
                  <a:solidFill>
                    <a:srgbClr val="3366FF"/>
                  </a:solidFill>
                  <a:latin typeface="Arial" charset="0"/>
                </a:rPr>
                <a:t>Flux</a:t>
              </a:r>
              <a:endParaRPr lang="en-US" sz="1800" b="1" dirty="0">
                <a:solidFill>
                  <a:srgbClr val="3366FF"/>
                </a:solidFill>
                <a:latin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09157" y="45295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41638" y="3669033"/>
            <a:ext cx="3266713" cy="3057295"/>
            <a:chOff x="3641636" y="3773272"/>
            <a:chExt cx="3266713" cy="3057294"/>
          </a:xfrm>
        </p:grpSpPr>
        <p:pic>
          <p:nvPicPr>
            <p:cNvPr id="14" name="Picture 13" descr="barn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737" y="3773272"/>
              <a:ext cx="1603838" cy="1603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641636" y="5630237"/>
              <a:ext cx="32667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AGRICULTURE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Animal waste (temperature dependent)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Fertilizer application</a:t>
              </a:r>
              <a:endParaRPr lang="en-US" b="1" dirty="0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5011341"/>
            <a:ext cx="2303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Industry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Fertilizer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Coal Mining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rgbClr val="3366FF"/>
                </a:solidFill>
                <a:latin typeface="Arial"/>
                <a:cs typeface="Arial"/>
              </a:rPr>
              <a:t>Power generation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5"/>
          <a:srcRect l="-76922" r="-76922"/>
          <a:stretch>
            <a:fillRect/>
          </a:stretch>
        </p:blipFill>
        <p:spPr>
          <a:xfrm>
            <a:off x="215901" y="1544089"/>
            <a:ext cx="2182567" cy="12003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3400" y="30988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12516" y="1923366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Biomass burning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41638" y="1544088"/>
            <a:ext cx="5616663" cy="1953063"/>
            <a:chOff x="3641636" y="1544088"/>
            <a:chExt cx="5616663" cy="1953063"/>
          </a:xfrm>
        </p:grpSpPr>
        <p:sp>
          <p:nvSpPr>
            <p:cNvPr id="30" name="TextBox 29"/>
            <p:cNvSpPr txBox="1"/>
            <p:nvPr/>
          </p:nvSpPr>
          <p:spPr>
            <a:xfrm>
              <a:off x="5603408" y="1544088"/>
              <a:ext cx="3654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Automobiles (catalytic converters)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Large urban centers</a:t>
              </a:r>
            </a:p>
            <a:p>
              <a:pPr marL="742950" lvl="1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50% of NH</a:t>
              </a:r>
              <a:r>
                <a:rPr lang="en-US" b="1" baseline="-25000" dirty="0" smtClean="0">
                  <a:solidFill>
                    <a:srgbClr val="3366FF"/>
                  </a:solidFill>
                  <a:latin typeface="Arial"/>
                  <a:cs typeface="Arial"/>
                </a:rPr>
                <a:t>3</a:t>
              </a:r>
              <a:r>
                <a:rPr lang="en-US" b="1" dirty="0" smtClean="0">
                  <a:solidFill>
                    <a:srgbClr val="3366FF"/>
                  </a:solidFill>
                  <a:latin typeface="Arial"/>
                  <a:cs typeface="Arial"/>
                </a:rPr>
                <a:t> in LA area</a:t>
              </a:r>
              <a:endParaRPr lang="en-US" b="1" dirty="0">
                <a:solidFill>
                  <a:srgbClr val="3366FF"/>
                </a:solidFill>
                <a:latin typeface="Arial"/>
                <a:cs typeface="Arial"/>
              </a:endParaRPr>
            </a:p>
          </p:txBody>
        </p:sp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3641636" y="1585629"/>
              <a:ext cx="1927939" cy="1911522"/>
              <a:chOff x="457200" y="3458409"/>
              <a:chExt cx="3465699" cy="2454773"/>
            </a:xfrm>
          </p:grpSpPr>
          <p:pic>
            <p:nvPicPr>
              <p:cNvPr id="36" name="Picture 6" descr="cars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08" y="3458409"/>
                <a:ext cx="2926081" cy="1943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57200" y="5438886"/>
                <a:ext cx="3465699" cy="4742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 dirty="0">
                  <a:solidFill>
                    <a:srgbClr val="3366FF"/>
                  </a:solidFill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649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097" y="-82317"/>
            <a:ext cx="7525317" cy="122443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NH</a:t>
            </a:r>
            <a:r>
              <a:rPr lang="en-US" sz="4000" b="1" baseline="-25000" dirty="0" smtClean="0"/>
              <a:t>3</a:t>
            </a:r>
            <a:r>
              <a:rPr lang="en-US" sz="4000" b="1" dirty="0" smtClean="0"/>
              <a:t> in the atmosphere</a:t>
            </a:r>
            <a:endParaRPr lang="en-US" sz="40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9000"/>
              </a:lnSpc>
            </a:pPr>
            <a:endParaRPr lang="en-US" sz="14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0800000">
            <a:off x="4470400" y="2376441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10100" y="1709433"/>
            <a:ext cx="1447800" cy="533400"/>
          </a:xfrm>
          <a:prstGeom prst="rightArrow">
            <a:avLst>
              <a:gd name="adj1" fmla="val 50000"/>
              <a:gd name="adj2" fmla="val 678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6461920" y="2408872"/>
            <a:ext cx="2070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  <a:latin typeface="Arial" charset="0"/>
              </a:rPr>
              <a:t>Long-range import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360319" y="1818667"/>
            <a:ext cx="2071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66FF"/>
                </a:solidFill>
                <a:latin typeface="Arial" charset="0"/>
              </a:rPr>
              <a:t>Long-range export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6824" y="4168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56208" y="3194045"/>
            <a:ext cx="168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PM</a:t>
            </a:r>
            <a:r>
              <a:rPr lang="en-US" b="1" baseline="-25000" dirty="0" smtClean="0">
                <a:solidFill>
                  <a:srgbClr val="FF0000"/>
                </a:solidFill>
                <a:latin typeface="Arial"/>
                <a:cs typeface="Arial"/>
              </a:rPr>
              <a:t>2.5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Particles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867800" y="2540510"/>
            <a:ext cx="6451" cy="653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9901" y="1818667"/>
            <a:ext cx="3759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NH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 + HNO</a:t>
            </a:r>
            <a:r>
              <a:rPr lang="en-US" baseline="-25000" dirty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>
                <a:solidFill>
                  <a:srgbClr val="FF0000"/>
                </a:solidFill>
                <a:latin typeface="Arial" charset="0"/>
                <a:sym typeface="Wingdings" charset="0"/>
              </a:rPr>
              <a:t>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NO</a:t>
            </a:r>
            <a:r>
              <a:rPr lang="en-US" baseline="-25000" dirty="0">
                <a:solidFill>
                  <a:srgbClr val="FF0000"/>
                </a:solidFill>
                <a:latin typeface="Arial" charset="0"/>
              </a:rPr>
              <a:t>3</a:t>
            </a:r>
            <a:endParaRPr lang="en-US" baseline="-25000" dirty="0">
              <a:solidFill>
                <a:srgbClr val="FF0000"/>
              </a:solidFill>
              <a:latin typeface="Arial" charset="0"/>
              <a:sym typeface="Wingdings" charset="0"/>
            </a:endParaRP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2 NH</a:t>
            </a:r>
            <a:r>
              <a:rPr lang="en-US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3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charset="0"/>
                <a:sym typeface="Wingdings" charset="0"/>
              </a:rPr>
              <a:t>+ 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H</a:t>
            </a:r>
            <a:r>
              <a:rPr lang="en-US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2</a:t>
            </a:r>
            <a:r>
              <a:rPr lang="en-US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SO</a:t>
            </a:r>
            <a:r>
              <a:rPr lang="en-US" baseline="-25000" dirty="0" smtClean="0">
                <a:solidFill>
                  <a:srgbClr val="008000"/>
                </a:solidFill>
                <a:latin typeface="Arial" charset="0"/>
                <a:sym typeface="Wingdings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sym typeface="Wingdings" charset="0"/>
              </a:rPr>
              <a:t>(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Arial" charset="0"/>
              </a:rPr>
              <a:t>4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900" y="4268697"/>
            <a:ext cx="4580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Increase incidence of cardiovascular and respiratory diseases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  <a:latin typeface="Arial"/>
                <a:cs typeface="Arial"/>
              </a:rPr>
              <a:t>Increase number of CCN</a:t>
            </a:r>
            <a:endParaRPr lang="en-US" dirty="0" smtClean="0">
              <a:solidFill>
                <a:srgbClr val="3366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Affect cloud </a:t>
            </a:r>
            <a:r>
              <a:rPr lang="en-US" b="1" dirty="0" err="1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radiative</a:t>
            </a:r>
            <a:r>
              <a:rPr lang="en-US" b="1" dirty="0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 properties</a:t>
            </a:r>
            <a:endParaRPr lang="en-US" dirty="0" smtClean="0">
              <a:solidFill>
                <a:srgbClr val="3366FF"/>
              </a:solidFill>
              <a:latin typeface="Wingdings"/>
              <a:ea typeface="Wingdings"/>
              <a:cs typeface="Wingdings"/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 smtClean="0">
                <a:solidFill>
                  <a:srgbClr val="3366FF"/>
                </a:solidFill>
                <a:latin typeface="Arial"/>
                <a:ea typeface="Wingdings"/>
                <a:cs typeface="Arial"/>
                <a:sym typeface="Wingdings"/>
              </a:rPr>
              <a:t>Climate change</a:t>
            </a:r>
            <a:endParaRPr lang="en-US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879407" y="3940185"/>
            <a:ext cx="6451" cy="328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World_NH3.pdf"/>
          <p:cNvPicPr/>
          <p:nvPr/>
        </p:nvPicPr>
        <p:blipFill>
          <a:blip r:embed="rId2"/>
          <a:stretch>
            <a:fillRect/>
          </a:stretch>
        </p:blipFill>
        <p:spPr>
          <a:xfrm>
            <a:off x="5018587" y="4104292"/>
            <a:ext cx="3744415" cy="2753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3755" y="3306814"/>
            <a:ext cx="343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SO2, NOX decreasing</a:t>
            </a:r>
          </a:p>
          <a:p>
            <a:r>
              <a:rPr lang="en-US" b="1" dirty="0">
                <a:solidFill>
                  <a:srgbClr val="3366FF"/>
                </a:solidFill>
                <a:cs typeface="Arial"/>
              </a:rPr>
              <a:t>b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ut NH</a:t>
            </a:r>
            <a:r>
              <a:rPr lang="en-US" b="1" baseline="-25000" dirty="0" smtClean="0">
                <a:solidFill>
                  <a:srgbClr val="3366FF"/>
                </a:solidFill>
                <a:cs typeface="Arial"/>
              </a:rPr>
              <a:t>3</a:t>
            </a:r>
            <a:r>
              <a:rPr lang="en-US" b="1" dirty="0" smtClean="0">
                <a:solidFill>
                  <a:srgbClr val="3366FF"/>
                </a:solidFill>
                <a:cs typeface="Arial"/>
              </a:rPr>
              <a:t> forecast to increase</a:t>
            </a:r>
            <a:endParaRPr lang="en-US" b="1" dirty="0">
              <a:solidFill>
                <a:srgbClr val="3366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5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"/>
            <a:ext cx="7721599" cy="1224439"/>
          </a:xfrm>
        </p:spPr>
        <p:txBody>
          <a:bodyPr>
            <a:normAutofit/>
          </a:bodyPr>
          <a:lstStyle/>
          <a:p>
            <a:r>
              <a:rPr lang="en-US" b="1" dirty="0" smtClean="0"/>
              <a:t>Better emissions with TES NH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pic>
        <p:nvPicPr>
          <p:cNvPr id="17" name="Picture 16" descr="nh3emi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5"/>
          <a:stretch/>
        </p:blipFill>
        <p:spPr>
          <a:xfrm>
            <a:off x="-107226" y="1202622"/>
            <a:ext cx="5217615" cy="3277621"/>
          </a:xfrm>
          <a:prstGeom prst="rect">
            <a:avLst/>
          </a:prstGeom>
        </p:spPr>
      </p:pic>
      <p:pic>
        <p:nvPicPr>
          <p:cNvPr id="19" name="Picture 18" descr="nh3amon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9" y="3059901"/>
            <a:ext cx="3919280" cy="36780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Box 19"/>
          <p:cNvSpPr txBox="1"/>
          <p:nvPr/>
        </p:nvSpPr>
        <p:spPr>
          <a:xfrm>
            <a:off x="5600008" y="1663702"/>
            <a:ext cx="3353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L</a:t>
            </a:r>
            <a:r>
              <a:rPr lang="en-US" b="1" dirty="0" smtClean="0">
                <a:solidFill>
                  <a:srgbClr val="3366FF"/>
                </a:solidFill>
              </a:rPr>
              <a:t>argest changes western US and Mexico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08" y="4520253"/>
            <a:ext cx="4627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Used GEOS-</a:t>
            </a:r>
            <a:r>
              <a:rPr lang="en-US" b="1" dirty="0" err="1" smtClean="0">
                <a:solidFill>
                  <a:srgbClr val="3366FF"/>
                </a:solidFill>
              </a:rPr>
              <a:t>Chem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adjoint</a:t>
            </a:r>
            <a:r>
              <a:rPr lang="en-US" b="1" dirty="0" smtClean="0">
                <a:solidFill>
                  <a:srgbClr val="3366FF"/>
                </a:solidFill>
              </a:rPr>
              <a:t> with TES NH</a:t>
            </a:r>
            <a:r>
              <a:rPr lang="en-US" b="1" baseline="-25000" dirty="0" smtClean="0">
                <a:solidFill>
                  <a:srgbClr val="3366FF"/>
                </a:solidFill>
              </a:rPr>
              <a:t>3</a:t>
            </a:r>
            <a:r>
              <a:rPr lang="en-US" b="1" dirty="0" smtClean="0">
                <a:solidFill>
                  <a:srgbClr val="3366FF"/>
                </a:solidFill>
              </a:rPr>
              <a:t> profiles, averaging kernels and error </a:t>
            </a:r>
            <a:r>
              <a:rPr lang="en-US" b="1" dirty="0" err="1" smtClean="0">
                <a:solidFill>
                  <a:srgbClr val="3366FF"/>
                </a:solidFill>
              </a:rPr>
              <a:t>covariances</a:t>
            </a:r>
            <a:r>
              <a:rPr lang="en-US" b="1" dirty="0" smtClean="0">
                <a:solidFill>
                  <a:srgbClr val="3366FF"/>
                </a:solidFill>
              </a:rPr>
              <a:t> to optimize model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</a:rPr>
              <a:t>Optimized GC shows better agreement with </a:t>
            </a:r>
            <a:r>
              <a:rPr lang="en-US" b="1" dirty="0" err="1">
                <a:solidFill>
                  <a:srgbClr val="FF0000"/>
                </a:solidFill>
              </a:rPr>
              <a:t>AMoN</a:t>
            </a:r>
            <a:r>
              <a:rPr lang="en-US" b="1" dirty="0">
                <a:solidFill>
                  <a:srgbClr val="3366FF"/>
                </a:solidFill>
              </a:rPr>
              <a:t> network measurements 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965" y="6461384"/>
            <a:ext cx="2568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Zhu et al., 2013, JGR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9918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75858" y="4674840"/>
            <a:ext cx="3353172" cy="1643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135" y="2366516"/>
            <a:ext cx="2772263" cy="12290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1758" y="5458409"/>
            <a:ext cx="3081875" cy="123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135" y="4487883"/>
            <a:ext cx="2995834" cy="617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82003" y="2366516"/>
            <a:ext cx="3067750" cy="1643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Algorithm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3458" y="1647618"/>
            <a:ext cx="31657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From each </a:t>
            </a:r>
            <a:r>
              <a:rPr lang="en-US" b="1" dirty="0" smtClean="0">
                <a:solidFill>
                  <a:srgbClr val="0000FF"/>
                </a:solidFill>
              </a:rPr>
              <a:t>FOR</a:t>
            </a:r>
            <a:r>
              <a:rPr lang="en-US" dirty="0" smtClean="0">
                <a:solidFill>
                  <a:srgbClr val="0000FF"/>
                </a:solidFill>
              </a:rPr>
              <a:t> (9 FOVs):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Water vapor profiles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Temperature profiles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Surface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Cloud od?</a:t>
            </a:r>
          </a:p>
          <a:p>
            <a:endParaRPr lang="en-US" dirty="0" smtClean="0"/>
          </a:p>
        </p:txBody>
      </p:sp>
      <p:sp>
        <p:nvSpPr>
          <p:cNvPr id="6" name="Down Arrow 5"/>
          <p:cNvSpPr/>
          <p:nvPr/>
        </p:nvSpPr>
        <p:spPr>
          <a:xfrm>
            <a:off x="4668135" y="1647618"/>
            <a:ext cx="45719" cy="500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2264" y="1224440"/>
            <a:ext cx="189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SIPS @SSEC </a:t>
            </a:r>
          </a:p>
        </p:txBody>
      </p:sp>
      <p:sp>
        <p:nvSpPr>
          <p:cNvPr id="9" name="Rectangle 8"/>
          <p:cNvSpPr/>
          <p:nvPr/>
        </p:nvSpPr>
        <p:spPr>
          <a:xfrm>
            <a:off x="96135" y="23665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From each </a:t>
            </a:r>
            <a:r>
              <a:rPr lang="en-US" b="1" dirty="0" smtClean="0">
                <a:solidFill>
                  <a:srgbClr val="0000FF"/>
                </a:solidFill>
              </a:rPr>
              <a:t>FOV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Radiances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Noise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530633" y="1647618"/>
            <a:ext cx="45719" cy="5008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216219" y="3733109"/>
            <a:ext cx="53656" cy="5545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6295" y="4487883"/>
            <a:ext cx="300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Determine a priori and constraints from BT test.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295" y="5607221"/>
            <a:ext cx="3004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First guess emissivity from University of Wisconsin database.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5859" y="4010381"/>
            <a:ext cx="3192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Optimal estimation first step: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Surface temperature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Emissivity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8000"/>
                </a:solidFill>
              </a:rPr>
              <a:t>Cloud od?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192576" y="4829892"/>
            <a:ext cx="483283" cy="628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28347" y="5485590"/>
            <a:ext cx="447512" cy="583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64876" y="4010381"/>
            <a:ext cx="0" cy="654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81095" y="1247508"/>
            <a:ext cx="2557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SIPS </a:t>
            </a:r>
            <a:r>
              <a:rPr lang="en-US" sz="2000" b="1" dirty="0" smtClean="0">
                <a:solidFill>
                  <a:srgbClr val="008000"/>
                </a:solidFill>
              </a:rPr>
              <a:t>@JPL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(</a:t>
            </a:r>
            <a:r>
              <a:rPr lang="en-US" sz="1400" b="1" dirty="0" smtClean="0">
                <a:solidFill>
                  <a:srgbClr val="008000"/>
                </a:solidFill>
              </a:rPr>
              <a:t>AER algorithms</a:t>
            </a:r>
            <a:r>
              <a:rPr lang="en-US" sz="2000" b="1" dirty="0" smtClean="0">
                <a:solidFill>
                  <a:srgbClr val="008000"/>
                </a:solidFill>
              </a:rPr>
              <a:t>)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57905" y="2844018"/>
            <a:ext cx="2486096" cy="1643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89205" y="1979328"/>
            <a:ext cx="2454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ptimal estimation second step: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NH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profile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Error estimates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Averaging kernels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172114" y="4582173"/>
            <a:ext cx="804852" cy="11040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9" idx="1"/>
          </p:cNvCxnSpPr>
          <p:nvPr/>
        </p:nvCxnSpPr>
        <p:spPr>
          <a:xfrm>
            <a:off x="2530622" y="3659135"/>
            <a:ext cx="1145237" cy="1366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9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dyp_aura_stm_nh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101672</TotalTime>
  <Words>1400</Words>
  <Application>Microsoft Macintosh PowerPoint</Application>
  <PresentationFormat>On-screen Show (4:3)</PresentationFormat>
  <Paragraphs>296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cadyp_aura_stm_nh3</vt:lpstr>
      <vt:lpstr>Developing Retrieval Algorithms for NH3 (and CO) from NPP CrIS Measurements</vt:lpstr>
      <vt:lpstr>TES and CrIS instruments</vt:lpstr>
      <vt:lpstr>Why CO?</vt:lpstr>
      <vt:lpstr>CO has a trend</vt:lpstr>
      <vt:lpstr>…and a seasonal cycle</vt:lpstr>
      <vt:lpstr>NH3 Sources</vt:lpstr>
      <vt:lpstr>NH3 in the atmosphere</vt:lpstr>
      <vt:lpstr>Better emissions with TES NH3</vt:lpstr>
      <vt:lpstr>NH3 Algorithm structure</vt:lpstr>
      <vt:lpstr>CO Algorithm structure</vt:lpstr>
      <vt:lpstr>NH3 signal from TES and CrIS</vt:lpstr>
      <vt:lpstr>TES and CrIS Sensitivity to NH3</vt:lpstr>
      <vt:lpstr>Monitoring NH3 is difficult</vt:lpstr>
      <vt:lpstr>NH3 from aircraft</vt:lpstr>
      <vt:lpstr>How TES compares</vt:lpstr>
      <vt:lpstr>Satellite and surface NH3</vt:lpstr>
      <vt:lpstr>CrIS NH3 – June 11, 2013</vt:lpstr>
      <vt:lpstr>CrIS NH3 – June 2, 2014</vt:lpstr>
      <vt:lpstr>Where is this?</vt:lpstr>
      <vt:lpstr>CrIS NH3 – June 13, 2012</vt:lpstr>
      <vt:lpstr>Final comments</vt:lpstr>
      <vt:lpstr>Acknowledgements</vt:lpstr>
      <vt:lpstr>In situ and TES in North Carolina</vt:lpstr>
      <vt:lpstr>Validation in North Carolina</vt:lpstr>
      <vt:lpstr>Eastern China: 2007-2009</vt:lpstr>
      <vt:lpstr>South Asia: July-August 2007</vt:lpstr>
      <vt:lpstr>Global NH3 results</vt:lpstr>
      <vt:lpstr>Measuring NH3 daily variations</vt:lpstr>
      <vt:lpstr>NH3 from a geostationary platform</vt:lpstr>
      <vt:lpstr>TES NH3 and CO</vt:lpstr>
      <vt:lpstr>And now …</vt:lpstr>
    </vt:vector>
  </TitlesOfParts>
  <Company>AER,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Transfer Modeling for Hyperspectral Applications:  Status and Validation of LBLRTM</dc:title>
  <dc:creator>Information Systems</dc:creator>
  <cp:lastModifiedBy>Karen Cady-Pereira</cp:lastModifiedBy>
  <cp:revision>482</cp:revision>
  <cp:lastPrinted>2014-09-05T18:11:42Z</cp:lastPrinted>
  <dcterms:created xsi:type="dcterms:W3CDTF">2011-09-14T07:41:55Z</dcterms:created>
  <dcterms:modified xsi:type="dcterms:W3CDTF">2014-11-17T16:41:39Z</dcterms:modified>
</cp:coreProperties>
</file>